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Oswald" panose="020B0604020202020204" charset="0"/>
      <p:regular r:id="rId22"/>
      <p:bold r:id="rId23"/>
    </p:embeddedFont>
    <p:embeddedFont>
      <p:font typeface="Oswald Regular"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46"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88f875674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88f87567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88f875674_6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88f875674_6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88f875674_6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88f875674_6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88f875674_6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88f875674_6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88f875674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88f87567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88f875674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88f87567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88f87567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88f87567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888f875674_8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888f875674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rPr>
              <a:t>Good morning boardmembers and shareholders, thank you for joining us for this meeting today</a:t>
            </a:r>
            <a:endParaRPr>
              <a:solidFill>
                <a:schemeClr val="dk2"/>
              </a:solidFill>
            </a:endParaRPr>
          </a:p>
          <a:p>
            <a:pPr marL="0" lvl="0" indent="0" algn="l" rtl="0">
              <a:lnSpc>
                <a:spcPct val="115000"/>
              </a:lnSpc>
              <a:spcBef>
                <a:spcPts val="1600"/>
              </a:spcBef>
              <a:spcAft>
                <a:spcPts val="0"/>
              </a:spcAft>
              <a:buNone/>
            </a:pPr>
            <a:r>
              <a:rPr lang="en">
                <a:solidFill>
                  <a:schemeClr val="dk2"/>
                </a:solidFill>
              </a:rPr>
              <a:t>We are the data science team behind Quantum Realty Investment. </a:t>
            </a:r>
            <a:endParaRPr>
              <a:solidFill>
                <a:schemeClr val="dk2"/>
              </a:solidFill>
            </a:endParaRPr>
          </a:p>
          <a:p>
            <a:pPr marL="0" lvl="0" indent="0" algn="l" rtl="0">
              <a:lnSpc>
                <a:spcPct val="115000"/>
              </a:lnSpc>
              <a:spcBef>
                <a:spcPts val="1600"/>
              </a:spcBef>
              <a:spcAft>
                <a:spcPts val="0"/>
              </a:spcAft>
              <a:buNone/>
            </a:pPr>
            <a:r>
              <a:rPr lang="en">
                <a:solidFill>
                  <a:schemeClr val="dk2"/>
                </a:solidFill>
              </a:rPr>
              <a:t>The company is moving in a new direction that is evidence based and data driven. </a:t>
            </a:r>
            <a:endParaRPr>
              <a:solidFill>
                <a:schemeClr val="dk2"/>
              </a:solidFill>
            </a:endParaRPr>
          </a:p>
          <a:p>
            <a:pPr marL="0" lvl="0" indent="0" algn="l" rtl="0">
              <a:lnSpc>
                <a:spcPct val="115000"/>
              </a:lnSpc>
              <a:spcBef>
                <a:spcPts val="1600"/>
              </a:spcBef>
              <a:spcAft>
                <a:spcPts val="0"/>
              </a:spcAft>
              <a:buNone/>
            </a:pPr>
            <a:r>
              <a:rPr lang="en">
                <a:solidFill>
                  <a:schemeClr val="dk2"/>
                </a:solidFill>
              </a:rPr>
              <a:t>The goal of the company remains the same which is to buy undervalued houses and flip them for a profit.</a:t>
            </a:r>
            <a:endParaRPr>
              <a:solidFill>
                <a:schemeClr val="dk2"/>
              </a:solidFill>
            </a:endParaRPr>
          </a:p>
          <a:p>
            <a:pPr marL="0" lvl="0" indent="0" algn="l" rtl="0">
              <a:lnSpc>
                <a:spcPct val="115000"/>
              </a:lnSpc>
              <a:spcBef>
                <a:spcPts val="1600"/>
              </a:spcBef>
              <a:spcAft>
                <a:spcPts val="1600"/>
              </a:spcAft>
              <a:buNone/>
            </a:pPr>
            <a:r>
              <a:rPr lang="en">
                <a:solidFill>
                  <a:schemeClr val="dk2"/>
                </a:solidFill>
              </a:rPr>
              <a:t>The difference is that we have utilised several machine learning models to help us identify properties with high opportunities</a:t>
            </a:r>
            <a:endParaRPr>
              <a:solidFill>
                <a:schemeClr val="dk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88f87567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88f87567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Ames is a city in Story County, Central Iowa.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Current tools have been ineffective in helping the investment teamt decide on a property in Ames as there are many factors which would affect housing prices. It is difficult for to dicipher such complexity and translate the data into useful information for decision making. </a:t>
            </a: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data science team has created a regression model constructed based on Ames Housing Data. This model has been able to produce high accuracy predictions.</a:t>
            </a:r>
            <a:endParaRPr/>
          </a:p>
          <a:p>
            <a:pPr marL="0" lvl="0" indent="0" algn="l" rtl="0">
              <a:spcBef>
                <a:spcPts val="0"/>
              </a:spcBef>
              <a:spcAft>
                <a:spcPts val="0"/>
              </a:spcAft>
              <a:buClr>
                <a:schemeClr val="dk1"/>
              </a:buClr>
              <a:buSzPts val="1100"/>
              <a:buFont typeface="Arial"/>
              <a:buNone/>
            </a:pPr>
            <a:r>
              <a:rPr lang="en"/>
              <a:t>With the ability to mirror the market, we also able to help explain how different variables affect housing prices and predict the price of a house in Ames.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Ultimately, our investment will then be able to discover undervalued properties in Ames as they uncover the answers to the following problems:</a:t>
            </a:r>
            <a:endParaRPr/>
          </a:p>
          <a:p>
            <a:pPr marL="0" lvl="0" indent="0" algn="l" rtl="0">
              <a:spcBef>
                <a:spcPts val="0"/>
              </a:spcBef>
              <a:spcAft>
                <a:spcPts val="0"/>
              </a:spcAft>
              <a:buClr>
                <a:schemeClr val="dk1"/>
              </a:buClr>
              <a:buSzPts val="1100"/>
              <a:buFont typeface="Arial"/>
              <a:buNone/>
            </a:pPr>
            <a:r>
              <a:rPr lang="en"/>
              <a:t>* Which features of a property are important in predicting sale prices of houses in Ames?</a:t>
            </a:r>
            <a:endParaRPr/>
          </a:p>
          <a:p>
            <a:pPr marL="0" lvl="0" indent="0" algn="l" rtl="0">
              <a:spcBef>
                <a:spcPts val="0"/>
              </a:spcBef>
              <a:spcAft>
                <a:spcPts val="0"/>
              </a:spcAft>
              <a:buClr>
                <a:schemeClr val="dk1"/>
              </a:buClr>
              <a:buSzPts val="1100"/>
              <a:buFont typeface="Arial"/>
              <a:buNone/>
            </a:pPr>
            <a:r>
              <a:rPr lang="en"/>
              <a:t>* What is the predicted sale price of a house in Ames based on its features?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88f87567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88f8756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think about choosing a house or a home, there are several factors that immediately pop to mind</a:t>
            </a:r>
            <a:endParaRPr/>
          </a:p>
          <a:p>
            <a:pPr marL="457200" lvl="0" indent="-298450" algn="l" rtl="0">
              <a:spcBef>
                <a:spcPts val="0"/>
              </a:spcBef>
              <a:spcAft>
                <a:spcPts val="0"/>
              </a:spcAft>
              <a:buSzPts val="1100"/>
              <a:buAutoNum type="arabicPeriod"/>
            </a:pPr>
            <a:r>
              <a:rPr lang="en"/>
              <a:t>Location</a:t>
            </a:r>
            <a:endParaRPr/>
          </a:p>
          <a:p>
            <a:pPr marL="457200" lvl="0" indent="-298450" algn="l" rtl="0">
              <a:spcBef>
                <a:spcPts val="0"/>
              </a:spcBef>
              <a:spcAft>
                <a:spcPts val="0"/>
              </a:spcAft>
              <a:buSzPts val="1100"/>
              <a:buAutoNum type="arabicPeriod"/>
            </a:pPr>
            <a:r>
              <a:rPr lang="en"/>
              <a:t>Property Size</a:t>
            </a:r>
            <a:endParaRPr/>
          </a:p>
          <a:p>
            <a:pPr marL="457200" lvl="0" indent="-298450" algn="l" rtl="0">
              <a:spcBef>
                <a:spcPts val="0"/>
              </a:spcBef>
              <a:spcAft>
                <a:spcPts val="0"/>
              </a:spcAft>
              <a:buSzPts val="1100"/>
              <a:buAutoNum type="arabicPeriod"/>
            </a:pPr>
            <a:r>
              <a:rPr lang="en"/>
              <a:t>General Conditions</a:t>
            </a:r>
            <a:endParaRPr/>
          </a:p>
          <a:p>
            <a:pPr marL="457200" lvl="0" indent="-298450" algn="l" rtl="0">
              <a:spcBef>
                <a:spcPts val="0"/>
              </a:spcBef>
              <a:spcAft>
                <a:spcPts val="0"/>
              </a:spcAft>
              <a:buSzPts val="1100"/>
              <a:buAutoNum type="arabicPeriod"/>
            </a:pPr>
            <a:r>
              <a:rPr lang="en"/>
              <a:t>Amenities </a:t>
            </a:r>
            <a:endParaRPr/>
          </a:p>
          <a:p>
            <a:pPr marL="0" lvl="0" indent="0" algn="l" rtl="0">
              <a:spcBef>
                <a:spcPts val="0"/>
              </a:spcBef>
              <a:spcAft>
                <a:spcPts val="0"/>
              </a:spcAft>
              <a:buNone/>
            </a:pPr>
            <a:endParaRPr/>
          </a:p>
          <a:p>
            <a:pPr marL="0" lvl="0" indent="0" algn="l" rtl="0">
              <a:spcBef>
                <a:spcPts val="0"/>
              </a:spcBef>
              <a:spcAft>
                <a:spcPts val="0"/>
              </a:spcAft>
              <a:buNone/>
            </a:pPr>
            <a:r>
              <a:rPr lang="en"/>
              <a:t>With these in mind, we started to look into our dataset to find factors such the square footage of the property, the number of bedrooms, number of storeys, neighborhood etc. </a:t>
            </a:r>
            <a:endParaRPr/>
          </a:p>
          <a:p>
            <a:pPr marL="0" lvl="0" indent="0" algn="just" rtl="0">
              <a:lnSpc>
                <a:spcPct val="115000"/>
              </a:lnSpc>
              <a:spcBef>
                <a:spcPts val="1200"/>
              </a:spcBef>
              <a:spcAft>
                <a:spcPts val="0"/>
              </a:spcAft>
              <a:buNone/>
            </a:pPr>
            <a:r>
              <a:rPr lang="en">
                <a:solidFill>
                  <a:schemeClr val="dk1"/>
                </a:solidFill>
                <a:highlight>
                  <a:srgbClr val="FFFFFF"/>
                </a:highlight>
                <a:latin typeface="Calibri"/>
                <a:ea typeface="Calibri"/>
                <a:cs typeface="Calibri"/>
                <a:sym typeface="Calibri"/>
              </a:rPr>
              <a:t>Here are some examples of the attributes of that we would be looking at. From a list of 80 features, we would be narrowing them down to the key factors to address.</a:t>
            </a:r>
            <a:endParaRPr/>
          </a:p>
          <a:p>
            <a:pPr marL="0" lvl="0" indent="0" algn="l" rtl="0">
              <a:spcBef>
                <a:spcPts val="0"/>
              </a:spcBef>
              <a:spcAft>
                <a:spcPts val="0"/>
              </a:spcAft>
              <a:buNone/>
            </a:pPr>
            <a:r>
              <a:rPr lang="en"/>
              <a:t>Now we will have KC walk you through our exploratory data analysis and feature selection process.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88f875674_6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88f875674_6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88f875674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88f87567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would break this up</a:t>
            </a:r>
            <a:endParaRPr/>
          </a:p>
          <a:p>
            <a:pPr marL="0" lvl="0" indent="0" algn="l" rtl="0">
              <a:spcBef>
                <a:spcPts val="0"/>
              </a:spcBef>
              <a:spcAft>
                <a:spcPts val="0"/>
              </a:spcAft>
              <a:buNone/>
            </a:pPr>
            <a:r>
              <a:rPr lang="en"/>
              <a:t>Too much in 1 slide</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88f87567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88f87567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88f875674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88f87567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search?q=no+of+cars+per+family+in+ames&amp;rlz=1C1CHBF_enSG888SG888&amp;oq=no+of+cars+per+family+in+ames&amp;aqs=chrome..69i57.7554j0j7&amp;sourceid=chrome&amp;ie=UTF-8"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worldpopulationreview.com/us-cities/ames-population/" TargetMode="External"/><Relationship Id="rId5" Type="http://schemas.openxmlformats.org/officeDocument/2006/relationships/hyperlink" Target="https://en.wikipedia.org/wiki/Old_Town_Historic_District_(Ames,_Iowa)" TargetMode="External"/><Relationship Id="rId4" Type="http://schemas.openxmlformats.org/officeDocument/2006/relationships/hyperlink" Target="https://www.google.com/search?q=tornado+risk+in+ames&amp;rlz=1C1CHBF_enSG888SG888&amp;oq=tornado+risk+in+ames&amp;aqs=chrome..69i57j33.3742j1j9&amp;sourceid=chrome&amp;ie=UTF-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www.flaticon.com/"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6849195" cy="5143500"/>
          </a:xfrm>
          <a:prstGeom prst="rect">
            <a:avLst/>
          </a:prstGeom>
          <a:noFill/>
          <a:ln>
            <a:noFill/>
          </a:ln>
        </p:spPr>
      </p:pic>
      <p:sp>
        <p:nvSpPr>
          <p:cNvPr id="55" name="Google Shape;55;p13"/>
          <p:cNvSpPr txBox="1">
            <a:spLocks noGrp="1"/>
          </p:cNvSpPr>
          <p:nvPr>
            <p:ph type="ctrTitle"/>
          </p:nvPr>
        </p:nvSpPr>
        <p:spPr>
          <a:xfrm>
            <a:off x="1098275" y="4048675"/>
            <a:ext cx="7059000" cy="59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b="1">
                <a:latin typeface="Oswald"/>
                <a:ea typeface="Oswald"/>
                <a:cs typeface="Oswald"/>
                <a:sym typeface="Oswald"/>
              </a:rPr>
              <a:t>Ames Housing </a:t>
            </a:r>
            <a:endParaRPr sz="3800" b="1">
              <a:latin typeface="Oswald"/>
              <a:ea typeface="Oswald"/>
              <a:cs typeface="Oswald"/>
              <a:sym typeface="Oswald"/>
            </a:endParaRPr>
          </a:p>
          <a:p>
            <a:pPr marL="0" lvl="0" indent="0" algn="ctr" rtl="0">
              <a:spcBef>
                <a:spcPts val="0"/>
              </a:spcBef>
              <a:spcAft>
                <a:spcPts val="0"/>
              </a:spcAft>
              <a:buNone/>
            </a:pPr>
            <a:r>
              <a:rPr lang="en" sz="3800" b="1">
                <a:latin typeface="Oswald"/>
                <a:ea typeface="Oswald"/>
                <a:cs typeface="Oswald"/>
                <a:sym typeface="Oswald"/>
              </a:rPr>
              <a:t>Price Prediction</a:t>
            </a:r>
            <a:endParaRPr sz="3800" b="1">
              <a:latin typeface="Oswald"/>
              <a:ea typeface="Oswald"/>
              <a:cs typeface="Oswald"/>
              <a:sym typeface="Oswald"/>
            </a:endParaRPr>
          </a:p>
        </p:txBody>
      </p:sp>
      <p:sp>
        <p:nvSpPr>
          <p:cNvPr id="56" name="Google Shape;56;p13"/>
          <p:cNvSpPr txBox="1">
            <a:spLocks noGrp="1"/>
          </p:cNvSpPr>
          <p:nvPr>
            <p:ph type="subTitle" idx="1"/>
          </p:nvPr>
        </p:nvSpPr>
        <p:spPr>
          <a:xfrm>
            <a:off x="6887450" y="3580525"/>
            <a:ext cx="2232600" cy="15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5"/>
                </a:solidFill>
                <a:latin typeface="Oswald"/>
                <a:ea typeface="Oswald"/>
                <a:cs typeface="Oswald"/>
                <a:sym typeface="Oswald"/>
              </a:rPr>
              <a:t>Group 6:</a:t>
            </a:r>
            <a:endParaRPr sz="2000">
              <a:solidFill>
                <a:schemeClr val="accent5"/>
              </a:solidFill>
              <a:latin typeface="Oswald"/>
              <a:ea typeface="Oswald"/>
              <a:cs typeface="Oswald"/>
              <a:sym typeface="Oswald"/>
            </a:endParaRPr>
          </a:p>
          <a:p>
            <a:pPr marL="0" lvl="0" indent="0" algn="l" rtl="0">
              <a:spcBef>
                <a:spcPts val="0"/>
              </a:spcBef>
              <a:spcAft>
                <a:spcPts val="0"/>
              </a:spcAft>
              <a:buNone/>
            </a:pPr>
            <a:endParaRPr sz="500">
              <a:solidFill>
                <a:schemeClr val="accent5"/>
              </a:solidFill>
              <a:latin typeface="Oswald"/>
              <a:ea typeface="Oswald"/>
              <a:cs typeface="Oswald"/>
              <a:sym typeface="Oswald"/>
            </a:endParaRPr>
          </a:p>
          <a:p>
            <a:pPr marL="457200" lvl="0" indent="-317500" algn="l" rtl="0">
              <a:lnSpc>
                <a:spcPct val="115000"/>
              </a:lnSpc>
              <a:spcBef>
                <a:spcPts val="0"/>
              </a:spcBef>
              <a:spcAft>
                <a:spcPts val="0"/>
              </a:spcAft>
              <a:buClr>
                <a:schemeClr val="accent5"/>
              </a:buClr>
              <a:buSzPts val="1400"/>
              <a:buFont typeface="Oswald"/>
              <a:buChar char="●"/>
            </a:pPr>
            <a:r>
              <a:rPr lang="en" sz="1700">
                <a:solidFill>
                  <a:schemeClr val="accent5"/>
                </a:solidFill>
                <a:latin typeface="Oswald"/>
                <a:ea typeface="Oswald"/>
                <a:cs typeface="Oswald"/>
                <a:sym typeface="Oswald"/>
              </a:rPr>
              <a:t>Kenny Lim</a:t>
            </a:r>
            <a:endParaRPr sz="1700">
              <a:solidFill>
                <a:schemeClr val="accent5"/>
              </a:solidFill>
              <a:latin typeface="Oswald"/>
              <a:ea typeface="Oswald"/>
              <a:cs typeface="Oswald"/>
              <a:sym typeface="Oswald"/>
            </a:endParaRPr>
          </a:p>
          <a:p>
            <a:pPr marL="457200" lvl="0" indent="-317500" algn="l" rtl="0">
              <a:lnSpc>
                <a:spcPct val="115000"/>
              </a:lnSpc>
              <a:spcBef>
                <a:spcPts val="0"/>
              </a:spcBef>
              <a:spcAft>
                <a:spcPts val="0"/>
              </a:spcAft>
              <a:buClr>
                <a:schemeClr val="accent5"/>
              </a:buClr>
              <a:buSzPts val="1400"/>
              <a:buFont typeface="Oswald"/>
              <a:buChar char="●"/>
            </a:pPr>
            <a:r>
              <a:rPr lang="en" sz="1700">
                <a:solidFill>
                  <a:schemeClr val="accent5"/>
                </a:solidFill>
                <a:latin typeface="Oswald"/>
                <a:ea typeface="Oswald"/>
                <a:cs typeface="Oswald"/>
                <a:sym typeface="Oswald"/>
              </a:rPr>
              <a:t>Kua Kee Chuah (KC)</a:t>
            </a:r>
            <a:endParaRPr sz="1700">
              <a:solidFill>
                <a:schemeClr val="accent5"/>
              </a:solidFill>
              <a:latin typeface="Oswald"/>
              <a:ea typeface="Oswald"/>
              <a:cs typeface="Oswald"/>
              <a:sym typeface="Oswald"/>
            </a:endParaRPr>
          </a:p>
          <a:p>
            <a:pPr marL="457200" lvl="0" indent="-323850" algn="l" rtl="0">
              <a:lnSpc>
                <a:spcPct val="100000"/>
              </a:lnSpc>
              <a:spcBef>
                <a:spcPts val="0"/>
              </a:spcBef>
              <a:spcAft>
                <a:spcPts val="0"/>
              </a:spcAft>
              <a:buClr>
                <a:schemeClr val="accent5"/>
              </a:buClr>
              <a:buSzPts val="1500"/>
              <a:buFont typeface="Oswald"/>
              <a:buChar char="●"/>
            </a:pPr>
            <a:r>
              <a:rPr lang="en" sz="1700">
                <a:solidFill>
                  <a:schemeClr val="accent5"/>
                </a:solidFill>
                <a:latin typeface="Oswald"/>
                <a:ea typeface="Oswald"/>
                <a:cs typeface="Oswald"/>
                <a:sym typeface="Oswald"/>
              </a:rPr>
              <a:t>Lester Phong</a:t>
            </a:r>
            <a:r>
              <a:rPr lang="en" sz="2200">
                <a:solidFill>
                  <a:schemeClr val="accent5"/>
                </a:solidFill>
                <a:latin typeface="Oswald"/>
                <a:ea typeface="Oswald"/>
                <a:cs typeface="Oswald"/>
                <a:sym typeface="Oswald"/>
              </a:rPr>
              <a:t> </a:t>
            </a:r>
            <a:endParaRPr sz="2200">
              <a:solidFill>
                <a:schemeClr val="accent5"/>
              </a:solidFill>
              <a:latin typeface="Oswald"/>
              <a:ea typeface="Oswald"/>
              <a:cs typeface="Oswald"/>
              <a:sym typeface="Oswald"/>
            </a:endParaRPr>
          </a:p>
        </p:txBody>
      </p:sp>
      <p:pic>
        <p:nvPicPr>
          <p:cNvPr id="57" name="Google Shape;57;p13"/>
          <p:cNvPicPr preferRelativeResize="0"/>
          <p:nvPr/>
        </p:nvPicPr>
        <p:blipFill>
          <a:blip r:embed="rId4">
            <a:alphaModFix/>
          </a:blip>
          <a:stretch>
            <a:fillRect/>
          </a:stretch>
        </p:blipFill>
        <p:spPr>
          <a:xfrm>
            <a:off x="7427583" y="297644"/>
            <a:ext cx="1152341" cy="1280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p:nvPr>
        </p:nvSpPr>
        <p:spPr>
          <a:xfrm>
            <a:off x="4898525" y="1323800"/>
            <a:ext cx="3786600" cy="6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674EA7"/>
                </a:solidFill>
              </a:rPr>
              <a:t>Model Performance</a:t>
            </a:r>
            <a:endParaRPr sz="2500" b="1">
              <a:solidFill>
                <a:srgbClr val="674EA7"/>
              </a:solidFill>
            </a:endParaRPr>
          </a:p>
        </p:txBody>
      </p:sp>
      <p:sp>
        <p:nvSpPr>
          <p:cNvPr id="212" name="Google Shape;212;p22"/>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txBox="1">
            <a:spLocks noGrp="1"/>
          </p:cNvSpPr>
          <p:nvPr>
            <p:ph type="title"/>
          </p:nvPr>
        </p:nvSpPr>
        <p:spPr>
          <a:xfrm>
            <a:off x="16650" y="42475"/>
            <a:ext cx="56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4. Findings</a:t>
            </a:r>
            <a:endParaRPr sz="1900" b="1">
              <a:solidFill>
                <a:schemeClr val="lt1"/>
              </a:solidFill>
            </a:endParaRPr>
          </a:p>
        </p:txBody>
      </p:sp>
      <p:cxnSp>
        <p:nvCxnSpPr>
          <p:cNvPr id="214" name="Google Shape;214;p22"/>
          <p:cNvCxnSpPr/>
          <p:nvPr/>
        </p:nvCxnSpPr>
        <p:spPr>
          <a:xfrm rot="10800000">
            <a:off x="898800" y="2524875"/>
            <a:ext cx="2273100" cy="11400"/>
          </a:xfrm>
          <a:prstGeom prst="straightConnector1">
            <a:avLst/>
          </a:prstGeom>
          <a:noFill/>
          <a:ln w="9525" cap="flat" cmpd="sng">
            <a:solidFill>
              <a:srgbClr val="FF0000"/>
            </a:solidFill>
            <a:prstDash val="lgDash"/>
            <a:round/>
            <a:headEnd type="none" w="med" len="med"/>
            <a:tailEnd type="none" w="med" len="med"/>
          </a:ln>
        </p:spPr>
      </p:cxnSp>
      <p:pic>
        <p:nvPicPr>
          <p:cNvPr id="215" name="Google Shape;215;p22"/>
          <p:cNvPicPr preferRelativeResize="0"/>
          <p:nvPr/>
        </p:nvPicPr>
        <p:blipFill>
          <a:blip r:embed="rId3">
            <a:alphaModFix/>
          </a:blip>
          <a:stretch>
            <a:fillRect/>
          </a:stretch>
        </p:blipFill>
        <p:spPr>
          <a:xfrm>
            <a:off x="322588" y="1112850"/>
            <a:ext cx="4198925" cy="3924650"/>
          </a:xfrm>
          <a:prstGeom prst="rect">
            <a:avLst/>
          </a:prstGeom>
          <a:noFill/>
          <a:ln>
            <a:noFill/>
          </a:ln>
        </p:spPr>
      </p:pic>
      <p:cxnSp>
        <p:nvCxnSpPr>
          <p:cNvPr id="216" name="Google Shape;216;p22"/>
          <p:cNvCxnSpPr/>
          <p:nvPr/>
        </p:nvCxnSpPr>
        <p:spPr>
          <a:xfrm>
            <a:off x="900425" y="2540925"/>
            <a:ext cx="2281800" cy="0"/>
          </a:xfrm>
          <a:prstGeom prst="straightConnector1">
            <a:avLst/>
          </a:prstGeom>
          <a:noFill/>
          <a:ln w="9525" cap="flat" cmpd="sng">
            <a:solidFill>
              <a:srgbClr val="FF0000"/>
            </a:solidFill>
            <a:prstDash val="lgDash"/>
            <a:round/>
            <a:headEnd type="none" w="med" len="med"/>
            <a:tailEnd type="none" w="med" len="med"/>
          </a:ln>
        </p:spPr>
      </p:cxnSp>
      <p:cxnSp>
        <p:nvCxnSpPr>
          <p:cNvPr id="217" name="Google Shape;217;p22"/>
          <p:cNvCxnSpPr/>
          <p:nvPr/>
        </p:nvCxnSpPr>
        <p:spPr>
          <a:xfrm rot="10800000">
            <a:off x="3171900" y="2571750"/>
            <a:ext cx="0" cy="2158500"/>
          </a:xfrm>
          <a:prstGeom prst="straightConnector1">
            <a:avLst/>
          </a:prstGeom>
          <a:noFill/>
          <a:ln w="9525" cap="flat" cmpd="sng">
            <a:solidFill>
              <a:srgbClr val="FF0000"/>
            </a:solidFill>
            <a:prstDash val="lgDash"/>
            <a:round/>
            <a:headEnd type="none" w="med" len="med"/>
            <a:tailEnd type="none" w="med" len="med"/>
          </a:ln>
        </p:spPr>
      </p:cxnSp>
      <p:sp>
        <p:nvSpPr>
          <p:cNvPr id="218" name="Google Shape;218;p22"/>
          <p:cNvSpPr txBox="1"/>
          <p:nvPr/>
        </p:nvSpPr>
        <p:spPr>
          <a:xfrm>
            <a:off x="5016225" y="2963325"/>
            <a:ext cx="3405900" cy="425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b="1">
                <a:solidFill>
                  <a:schemeClr val="dk1"/>
                </a:solidFill>
                <a:latin typeface="Oswald"/>
                <a:ea typeface="Oswald"/>
                <a:cs typeface="Oswald"/>
                <a:sym typeface="Oswald"/>
              </a:rPr>
              <a:t>Good &lt;= USD 400,000 </a:t>
            </a:r>
            <a:endParaRPr sz="2100" b="1">
              <a:solidFill>
                <a:schemeClr val="dk1"/>
              </a:solidFill>
              <a:latin typeface="Oswald"/>
              <a:ea typeface="Oswald"/>
              <a:cs typeface="Oswald"/>
              <a:sym typeface="Oswald"/>
            </a:endParaRPr>
          </a:p>
          <a:p>
            <a:pPr marL="0" lvl="0" indent="0" algn="l" rtl="0">
              <a:lnSpc>
                <a:spcPct val="115000"/>
              </a:lnSpc>
              <a:spcBef>
                <a:spcPts val="0"/>
              </a:spcBef>
              <a:spcAft>
                <a:spcPts val="0"/>
              </a:spcAft>
              <a:buNone/>
            </a:pPr>
            <a:r>
              <a:rPr lang="en" sz="2100" b="1">
                <a:solidFill>
                  <a:schemeClr val="dk1"/>
                </a:solidFill>
                <a:latin typeface="Oswald"/>
                <a:ea typeface="Oswald"/>
                <a:cs typeface="Oswald"/>
                <a:sym typeface="Oswald"/>
              </a:rPr>
              <a:t>Not So Good &gt; USD 400,000</a:t>
            </a:r>
            <a:endParaRPr sz="2100" b="1">
              <a:solidFill>
                <a:schemeClr val="dk1"/>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92850" y="42475"/>
            <a:ext cx="135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Findings</a:t>
            </a:r>
            <a:endParaRPr sz="1900" b="1">
              <a:solidFill>
                <a:schemeClr val="lt1"/>
              </a:solidFill>
            </a:endParaRPr>
          </a:p>
        </p:txBody>
      </p:sp>
      <p:sp>
        <p:nvSpPr>
          <p:cNvPr id="224" name="Google Shape;224;p23"/>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txBox="1">
            <a:spLocks noGrp="1"/>
          </p:cNvSpPr>
          <p:nvPr>
            <p:ph type="title"/>
          </p:nvPr>
        </p:nvSpPr>
        <p:spPr>
          <a:xfrm>
            <a:off x="16650" y="42475"/>
            <a:ext cx="56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5.  Conclusion &amp; Recommendations</a:t>
            </a:r>
            <a:endParaRPr sz="1900" b="1">
              <a:solidFill>
                <a:schemeClr val="lt1"/>
              </a:solidFill>
            </a:endParaRPr>
          </a:p>
        </p:txBody>
      </p:sp>
      <p:pic>
        <p:nvPicPr>
          <p:cNvPr id="226" name="Google Shape;226;p23"/>
          <p:cNvPicPr preferRelativeResize="0"/>
          <p:nvPr/>
        </p:nvPicPr>
        <p:blipFill>
          <a:blip r:embed="rId3">
            <a:alphaModFix/>
          </a:blip>
          <a:stretch>
            <a:fillRect/>
          </a:stretch>
        </p:blipFill>
        <p:spPr>
          <a:xfrm>
            <a:off x="2641000" y="1484602"/>
            <a:ext cx="1357500" cy="971259"/>
          </a:xfrm>
          <a:prstGeom prst="rect">
            <a:avLst/>
          </a:prstGeom>
          <a:noFill/>
          <a:ln>
            <a:noFill/>
          </a:ln>
        </p:spPr>
      </p:pic>
      <p:pic>
        <p:nvPicPr>
          <p:cNvPr id="227" name="Google Shape;227;p23"/>
          <p:cNvPicPr preferRelativeResize="0"/>
          <p:nvPr/>
        </p:nvPicPr>
        <p:blipFill>
          <a:blip r:embed="rId4">
            <a:alphaModFix/>
          </a:blip>
          <a:stretch>
            <a:fillRect/>
          </a:stretch>
        </p:blipFill>
        <p:spPr>
          <a:xfrm>
            <a:off x="4885775" y="1484601"/>
            <a:ext cx="1504032" cy="971250"/>
          </a:xfrm>
          <a:prstGeom prst="rect">
            <a:avLst/>
          </a:prstGeom>
          <a:noFill/>
          <a:ln>
            <a:noFill/>
          </a:ln>
        </p:spPr>
      </p:pic>
      <p:pic>
        <p:nvPicPr>
          <p:cNvPr id="228" name="Google Shape;228;p23"/>
          <p:cNvPicPr preferRelativeResize="0"/>
          <p:nvPr/>
        </p:nvPicPr>
        <p:blipFill>
          <a:blip r:embed="rId5">
            <a:alphaModFix/>
          </a:blip>
          <a:stretch>
            <a:fillRect/>
          </a:stretch>
        </p:blipFill>
        <p:spPr>
          <a:xfrm>
            <a:off x="7278600" y="1347250"/>
            <a:ext cx="1357500" cy="1185037"/>
          </a:xfrm>
          <a:prstGeom prst="rect">
            <a:avLst/>
          </a:prstGeom>
          <a:noFill/>
          <a:ln>
            <a:noFill/>
          </a:ln>
        </p:spPr>
      </p:pic>
      <p:pic>
        <p:nvPicPr>
          <p:cNvPr id="229" name="Google Shape;229;p23"/>
          <p:cNvPicPr preferRelativeResize="0"/>
          <p:nvPr/>
        </p:nvPicPr>
        <p:blipFill>
          <a:blip r:embed="rId6">
            <a:alphaModFix/>
          </a:blip>
          <a:stretch>
            <a:fillRect/>
          </a:stretch>
        </p:blipFill>
        <p:spPr>
          <a:xfrm>
            <a:off x="735838" y="1586863"/>
            <a:ext cx="956500" cy="875700"/>
          </a:xfrm>
          <a:prstGeom prst="rect">
            <a:avLst/>
          </a:prstGeom>
          <a:noFill/>
          <a:ln>
            <a:noFill/>
          </a:ln>
        </p:spPr>
      </p:pic>
      <p:sp>
        <p:nvSpPr>
          <p:cNvPr id="230" name="Google Shape;230;p23"/>
          <p:cNvSpPr txBox="1"/>
          <p:nvPr/>
        </p:nvSpPr>
        <p:spPr>
          <a:xfrm>
            <a:off x="92850" y="696175"/>
            <a:ext cx="7607400" cy="42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700" b="1">
                <a:solidFill>
                  <a:schemeClr val="accent5"/>
                </a:solidFill>
                <a:latin typeface="Oswald"/>
                <a:ea typeface="Oswald"/>
                <a:cs typeface="Oswald"/>
                <a:sym typeface="Oswald"/>
              </a:rPr>
              <a:t>Why were these features strong predictors?</a:t>
            </a:r>
            <a:endParaRPr>
              <a:solidFill>
                <a:schemeClr val="accent5"/>
              </a:solidFill>
            </a:endParaRPr>
          </a:p>
        </p:txBody>
      </p:sp>
      <p:sp>
        <p:nvSpPr>
          <p:cNvPr id="231" name="Google Shape;231;p23"/>
          <p:cNvSpPr txBox="1"/>
          <p:nvPr/>
        </p:nvSpPr>
        <p:spPr>
          <a:xfrm>
            <a:off x="188400" y="2747775"/>
            <a:ext cx="20514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Above Ground &amp; Basement Size</a:t>
            </a:r>
            <a:endParaRPr sz="800"/>
          </a:p>
        </p:txBody>
      </p:sp>
      <p:sp>
        <p:nvSpPr>
          <p:cNvPr id="232" name="Google Shape;232;p23"/>
          <p:cNvSpPr txBox="1"/>
          <p:nvPr/>
        </p:nvSpPr>
        <p:spPr>
          <a:xfrm>
            <a:off x="2425900" y="2818575"/>
            <a:ext cx="1787700" cy="425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Garage </a:t>
            </a:r>
            <a:endParaRPr sz="2100" b="1">
              <a:solidFill>
                <a:schemeClr val="dk1"/>
              </a:solidFill>
              <a:latin typeface="Oswald"/>
              <a:ea typeface="Oswald"/>
              <a:cs typeface="Oswald"/>
              <a:sym typeface="Oswald"/>
            </a:endParaRPr>
          </a:p>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(&amp; Size)</a:t>
            </a:r>
            <a:endParaRPr sz="2100" b="1">
              <a:solidFill>
                <a:schemeClr val="dk1"/>
              </a:solidFill>
              <a:latin typeface="Oswald"/>
              <a:ea typeface="Oswald"/>
              <a:cs typeface="Oswald"/>
              <a:sym typeface="Oswald"/>
            </a:endParaRPr>
          </a:p>
        </p:txBody>
      </p:sp>
      <p:sp>
        <p:nvSpPr>
          <p:cNvPr id="233" name="Google Shape;233;p23"/>
          <p:cNvSpPr txBox="1"/>
          <p:nvPr/>
        </p:nvSpPr>
        <p:spPr>
          <a:xfrm>
            <a:off x="4323638" y="2863750"/>
            <a:ext cx="2780700" cy="425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Neighbourhood</a:t>
            </a:r>
            <a:endParaRPr sz="2100" b="1">
              <a:solidFill>
                <a:schemeClr val="dk1"/>
              </a:solidFill>
              <a:latin typeface="Oswald"/>
              <a:ea typeface="Oswald"/>
              <a:cs typeface="Oswald"/>
              <a:sym typeface="Oswald"/>
            </a:endParaRPr>
          </a:p>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(Stone &amp; North-R)</a:t>
            </a:r>
            <a:endParaRPr sz="2100" b="1">
              <a:solidFill>
                <a:schemeClr val="dk1"/>
              </a:solidFill>
              <a:latin typeface="Oswald"/>
              <a:ea typeface="Oswald"/>
              <a:cs typeface="Oswald"/>
              <a:sym typeface="Oswald"/>
            </a:endParaRPr>
          </a:p>
        </p:txBody>
      </p:sp>
      <p:sp>
        <p:nvSpPr>
          <p:cNvPr id="234" name="Google Shape;234;p23"/>
          <p:cNvSpPr txBox="1"/>
          <p:nvPr/>
        </p:nvSpPr>
        <p:spPr>
          <a:xfrm>
            <a:off x="7202400" y="2650425"/>
            <a:ext cx="1611000" cy="767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Quality / </a:t>
            </a:r>
            <a:endParaRPr sz="2100" b="1">
              <a:solidFill>
                <a:schemeClr val="dk1"/>
              </a:solidFill>
              <a:latin typeface="Oswald"/>
              <a:ea typeface="Oswald"/>
              <a:cs typeface="Oswald"/>
              <a:sym typeface="Oswald"/>
            </a:endParaRPr>
          </a:p>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Build Year</a:t>
            </a:r>
            <a:endParaRPr sz="2100" b="1">
              <a:solidFill>
                <a:schemeClr val="dk1"/>
              </a:solidFill>
              <a:latin typeface="Oswald"/>
              <a:ea typeface="Oswald"/>
              <a:cs typeface="Oswald"/>
              <a:sym typeface="Oswald"/>
            </a:endParaRPr>
          </a:p>
        </p:txBody>
      </p:sp>
      <p:sp>
        <p:nvSpPr>
          <p:cNvPr id="235" name="Google Shape;235;p23"/>
          <p:cNvSpPr txBox="1"/>
          <p:nvPr/>
        </p:nvSpPr>
        <p:spPr>
          <a:xfrm>
            <a:off x="417100" y="4226150"/>
            <a:ext cx="2008800" cy="5727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Utility</a:t>
            </a:r>
            <a:endParaRPr sz="2000" b="1">
              <a:solidFill>
                <a:srgbClr val="FF9900"/>
              </a:solidFill>
              <a:latin typeface="Oswald"/>
              <a:ea typeface="Oswald"/>
              <a:cs typeface="Oswald"/>
              <a:sym typeface="Oswald"/>
            </a:endParaRPr>
          </a:p>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Value</a:t>
            </a:r>
            <a:endParaRPr sz="2000" b="1">
              <a:solidFill>
                <a:srgbClr val="FF9900"/>
              </a:solidFill>
              <a:latin typeface="Oswald"/>
              <a:ea typeface="Oswald"/>
              <a:cs typeface="Oswald"/>
              <a:sym typeface="Oswald"/>
            </a:endParaRPr>
          </a:p>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Climate</a:t>
            </a:r>
            <a:endParaRPr sz="2000" b="1">
              <a:solidFill>
                <a:srgbClr val="FF9900"/>
              </a:solidFill>
              <a:latin typeface="Oswald"/>
              <a:ea typeface="Oswald"/>
              <a:cs typeface="Oswald"/>
              <a:sym typeface="Oswald"/>
            </a:endParaRPr>
          </a:p>
          <a:p>
            <a:pPr marL="457200" lvl="0" indent="0" algn="l" rtl="0">
              <a:lnSpc>
                <a:spcPct val="115000"/>
              </a:lnSpc>
              <a:spcBef>
                <a:spcPts val="0"/>
              </a:spcBef>
              <a:spcAft>
                <a:spcPts val="0"/>
              </a:spcAft>
              <a:buNone/>
            </a:pPr>
            <a:endParaRPr sz="2000" b="1">
              <a:solidFill>
                <a:srgbClr val="FF9900"/>
              </a:solidFill>
              <a:latin typeface="Oswald"/>
              <a:ea typeface="Oswald"/>
              <a:cs typeface="Oswald"/>
              <a:sym typeface="Oswald"/>
            </a:endParaRPr>
          </a:p>
        </p:txBody>
      </p:sp>
      <p:sp>
        <p:nvSpPr>
          <p:cNvPr id="236" name="Google Shape;236;p23"/>
          <p:cNvSpPr txBox="1"/>
          <p:nvPr/>
        </p:nvSpPr>
        <p:spPr>
          <a:xfrm>
            <a:off x="2412400" y="4199550"/>
            <a:ext cx="2008800" cy="5727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Ownership</a:t>
            </a:r>
            <a:endParaRPr sz="2000" b="1">
              <a:solidFill>
                <a:srgbClr val="FF9900"/>
              </a:solidFill>
              <a:latin typeface="Oswald"/>
              <a:ea typeface="Oswald"/>
              <a:cs typeface="Oswald"/>
              <a:sym typeface="Oswald"/>
            </a:endParaRPr>
          </a:p>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Mode</a:t>
            </a:r>
            <a:endParaRPr sz="2000" b="1">
              <a:solidFill>
                <a:srgbClr val="FF9900"/>
              </a:solidFill>
              <a:latin typeface="Oswald"/>
              <a:ea typeface="Oswald"/>
              <a:cs typeface="Oswald"/>
              <a:sym typeface="Oswald"/>
            </a:endParaRPr>
          </a:p>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Protection</a:t>
            </a:r>
            <a:endParaRPr sz="2000" b="1">
              <a:solidFill>
                <a:srgbClr val="FF9900"/>
              </a:solidFill>
              <a:latin typeface="Oswald"/>
              <a:ea typeface="Oswald"/>
              <a:cs typeface="Oswald"/>
              <a:sym typeface="Oswald"/>
            </a:endParaRPr>
          </a:p>
          <a:p>
            <a:pPr marL="457200" lvl="0" indent="0" algn="l" rtl="0">
              <a:lnSpc>
                <a:spcPct val="115000"/>
              </a:lnSpc>
              <a:spcBef>
                <a:spcPts val="0"/>
              </a:spcBef>
              <a:spcAft>
                <a:spcPts val="0"/>
              </a:spcAft>
              <a:buNone/>
            </a:pPr>
            <a:endParaRPr sz="2000" b="1">
              <a:solidFill>
                <a:srgbClr val="FF9900"/>
              </a:solidFill>
              <a:latin typeface="Oswald"/>
              <a:ea typeface="Oswald"/>
              <a:cs typeface="Oswald"/>
              <a:sym typeface="Oswald"/>
            </a:endParaRPr>
          </a:p>
        </p:txBody>
      </p:sp>
      <p:sp>
        <p:nvSpPr>
          <p:cNvPr id="237" name="Google Shape;237;p23"/>
          <p:cNvSpPr txBox="1"/>
          <p:nvPr/>
        </p:nvSpPr>
        <p:spPr>
          <a:xfrm>
            <a:off x="4802800" y="4192550"/>
            <a:ext cx="2008800" cy="5727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University</a:t>
            </a:r>
            <a:endParaRPr sz="2000" b="1">
              <a:solidFill>
                <a:srgbClr val="FF9900"/>
              </a:solidFill>
              <a:latin typeface="Oswald"/>
              <a:ea typeface="Oswald"/>
              <a:cs typeface="Oswald"/>
              <a:sym typeface="Oswald"/>
            </a:endParaRPr>
          </a:p>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Facilities</a:t>
            </a:r>
            <a:endParaRPr sz="2000" b="1">
              <a:solidFill>
                <a:srgbClr val="FF9900"/>
              </a:solidFill>
              <a:latin typeface="Oswald"/>
              <a:ea typeface="Oswald"/>
              <a:cs typeface="Oswald"/>
              <a:sym typeface="Oswald"/>
            </a:endParaRPr>
          </a:p>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Work</a:t>
            </a:r>
            <a:endParaRPr sz="2000" b="1">
              <a:solidFill>
                <a:srgbClr val="FF9900"/>
              </a:solidFill>
              <a:latin typeface="Oswald"/>
              <a:ea typeface="Oswald"/>
              <a:cs typeface="Oswald"/>
              <a:sym typeface="Oswald"/>
            </a:endParaRPr>
          </a:p>
          <a:p>
            <a:pPr marL="457200" lvl="0" indent="0" algn="l" rtl="0">
              <a:lnSpc>
                <a:spcPct val="115000"/>
              </a:lnSpc>
              <a:spcBef>
                <a:spcPts val="0"/>
              </a:spcBef>
              <a:spcAft>
                <a:spcPts val="0"/>
              </a:spcAft>
              <a:buNone/>
            </a:pPr>
            <a:endParaRPr sz="2000" b="1">
              <a:solidFill>
                <a:srgbClr val="FF9900"/>
              </a:solidFill>
              <a:latin typeface="Oswald"/>
              <a:ea typeface="Oswald"/>
              <a:cs typeface="Oswald"/>
              <a:sym typeface="Oswald"/>
            </a:endParaRPr>
          </a:p>
        </p:txBody>
      </p:sp>
      <p:sp>
        <p:nvSpPr>
          <p:cNvPr id="238" name="Google Shape;238;p23"/>
          <p:cNvSpPr txBox="1"/>
          <p:nvPr/>
        </p:nvSpPr>
        <p:spPr>
          <a:xfrm>
            <a:off x="7028150" y="4208050"/>
            <a:ext cx="2008800" cy="5727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Integrity</a:t>
            </a:r>
            <a:endParaRPr sz="2000" b="1">
              <a:solidFill>
                <a:srgbClr val="FF9900"/>
              </a:solidFill>
              <a:latin typeface="Oswald"/>
              <a:ea typeface="Oswald"/>
              <a:cs typeface="Oswald"/>
              <a:sym typeface="Oswald"/>
            </a:endParaRPr>
          </a:p>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Newness</a:t>
            </a:r>
            <a:endParaRPr sz="2000" b="1">
              <a:solidFill>
                <a:srgbClr val="FF9900"/>
              </a:solidFill>
              <a:latin typeface="Oswald"/>
              <a:ea typeface="Oswald"/>
              <a:cs typeface="Oswald"/>
              <a:sym typeface="Oswald"/>
            </a:endParaRPr>
          </a:p>
          <a:p>
            <a:pPr marL="457200" lvl="0" indent="-355600" algn="l" rtl="0">
              <a:lnSpc>
                <a:spcPct val="115000"/>
              </a:lnSpc>
              <a:spcBef>
                <a:spcPts val="0"/>
              </a:spcBef>
              <a:spcAft>
                <a:spcPts val="0"/>
              </a:spcAft>
              <a:buClr>
                <a:srgbClr val="FF9900"/>
              </a:buClr>
              <a:buSzPts val="2000"/>
              <a:buFont typeface="Oswald"/>
              <a:buChar char="✓"/>
            </a:pPr>
            <a:r>
              <a:rPr lang="en" sz="2000" b="1">
                <a:solidFill>
                  <a:srgbClr val="FF9900"/>
                </a:solidFill>
                <a:latin typeface="Oswald"/>
                <a:ea typeface="Oswald"/>
                <a:cs typeface="Oswald"/>
                <a:sym typeface="Oswald"/>
              </a:rPr>
              <a:t>Value</a:t>
            </a:r>
            <a:endParaRPr sz="2000" b="1">
              <a:solidFill>
                <a:srgbClr val="FF9900"/>
              </a:solidFill>
              <a:latin typeface="Oswald"/>
              <a:ea typeface="Oswald"/>
              <a:cs typeface="Oswald"/>
              <a:sym typeface="Oswald"/>
            </a:endParaRPr>
          </a:p>
          <a:p>
            <a:pPr marL="457200" lvl="0" indent="0" algn="l" rtl="0">
              <a:lnSpc>
                <a:spcPct val="115000"/>
              </a:lnSpc>
              <a:spcBef>
                <a:spcPts val="0"/>
              </a:spcBef>
              <a:spcAft>
                <a:spcPts val="0"/>
              </a:spcAft>
              <a:buNone/>
            </a:pPr>
            <a:endParaRPr sz="2000" b="1">
              <a:solidFill>
                <a:srgbClr val="FF9900"/>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4"/>
          <p:cNvSpPr txBox="1">
            <a:spLocks noGrp="1"/>
          </p:cNvSpPr>
          <p:nvPr>
            <p:ph type="title"/>
          </p:nvPr>
        </p:nvSpPr>
        <p:spPr>
          <a:xfrm>
            <a:off x="92850" y="42475"/>
            <a:ext cx="135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Findings</a:t>
            </a:r>
            <a:endParaRPr sz="1900" b="1">
              <a:solidFill>
                <a:schemeClr val="lt1"/>
              </a:solidFill>
            </a:endParaRPr>
          </a:p>
        </p:txBody>
      </p:sp>
      <p:sp>
        <p:nvSpPr>
          <p:cNvPr id="244" name="Google Shape;244;p24"/>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txBox="1">
            <a:spLocks noGrp="1"/>
          </p:cNvSpPr>
          <p:nvPr>
            <p:ph type="title"/>
          </p:nvPr>
        </p:nvSpPr>
        <p:spPr>
          <a:xfrm>
            <a:off x="16650" y="42475"/>
            <a:ext cx="56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5.  Conclusion &amp; Recommendations</a:t>
            </a:r>
            <a:endParaRPr sz="1900" b="1">
              <a:solidFill>
                <a:schemeClr val="lt1"/>
              </a:solidFill>
            </a:endParaRPr>
          </a:p>
        </p:txBody>
      </p:sp>
      <p:sp>
        <p:nvSpPr>
          <p:cNvPr id="246" name="Google Shape;246;p24"/>
          <p:cNvSpPr txBox="1"/>
          <p:nvPr/>
        </p:nvSpPr>
        <p:spPr>
          <a:xfrm>
            <a:off x="362625" y="818375"/>
            <a:ext cx="1736700" cy="425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a:solidFill>
                  <a:schemeClr val="accent5"/>
                </a:solidFill>
                <a:latin typeface="Oswald"/>
                <a:ea typeface="Oswald"/>
                <a:cs typeface="Oswald"/>
                <a:sym typeface="Oswald"/>
              </a:rPr>
              <a:t>Stay Clear</a:t>
            </a:r>
            <a:endParaRPr sz="1100">
              <a:solidFill>
                <a:schemeClr val="accent5"/>
              </a:solidFill>
            </a:endParaRPr>
          </a:p>
        </p:txBody>
      </p:sp>
      <p:pic>
        <p:nvPicPr>
          <p:cNvPr id="247" name="Google Shape;247;p24"/>
          <p:cNvPicPr preferRelativeResize="0"/>
          <p:nvPr/>
        </p:nvPicPr>
        <p:blipFill>
          <a:blip r:embed="rId3">
            <a:alphaModFix/>
          </a:blip>
          <a:stretch>
            <a:fillRect/>
          </a:stretch>
        </p:blipFill>
        <p:spPr>
          <a:xfrm>
            <a:off x="737200" y="1472675"/>
            <a:ext cx="2143125" cy="2143125"/>
          </a:xfrm>
          <a:prstGeom prst="rect">
            <a:avLst/>
          </a:prstGeom>
          <a:noFill/>
          <a:ln>
            <a:noFill/>
          </a:ln>
        </p:spPr>
      </p:pic>
      <p:pic>
        <p:nvPicPr>
          <p:cNvPr id="248" name="Google Shape;248;p24"/>
          <p:cNvPicPr preferRelativeResize="0"/>
          <p:nvPr/>
        </p:nvPicPr>
        <p:blipFill>
          <a:blip r:embed="rId4">
            <a:alphaModFix/>
          </a:blip>
          <a:stretch>
            <a:fillRect/>
          </a:stretch>
        </p:blipFill>
        <p:spPr>
          <a:xfrm>
            <a:off x="3953275" y="1674900"/>
            <a:ext cx="1788500" cy="1788500"/>
          </a:xfrm>
          <a:prstGeom prst="rect">
            <a:avLst/>
          </a:prstGeom>
          <a:noFill/>
          <a:ln>
            <a:noFill/>
          </a:ln>
        </p:spPr>
      </p:pic>
      <p:sp>
        <p:nvSpPr>
          <p:cNvPr id="249" name="Google Shape;249;p24"/>
          <p:cNvSpPr txBox="1"/>
          <p:nvPr/>
        </p:nvSpPr>
        <p:spPr>
          <a:xfrm>
            <a:off x="169050" y="3710925"/>
            <a:ext cx="32973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Townhouses Or </a:t>
            </a:r>
            <a:endParaRPr sz="2100" b="1">
              <a:solidFill>
                <a:schemeClr val="dk1"/>
              </a:solidFill>
              <a:latin typeface="Oswald"/>
              <a:ea typeface="Oswald"/>
              <a:cs typeface="Oswald"/>
              <a:sym typeface="Oswald"/>
            </a:endParaRPr>
          </a:p>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Planned Unit Development</a:t>
            </a:r>
            <a:endParaRPr sz="2100" b="1">
              <a:solidFill>
                <a:schemeClr val="dk1"/>
              </a:solidFill>
              <a:latin typeface="Oswald"/>
              <a:ea typeface="Oswald"/>
              <a:cs typeface="Oswald"/>
              <a:sym typeface="Oswald"/>
            </a:endParaRPr>
          </a:p>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(PUD)</a:t>
            </a:r>
            <a:endParaRPr sz="2100"/>
          </a:p>
        </p:txBody>
      </p:sp>
      <p:sp>
        <p:nvSpPr>
          <p:cNvPr id="250" name="Google Shape;250;p24"/>
          <p:cNvSpPr txBox="1"/>
          <p:nvPr/>
        </p:nvSpPr>
        <p:spPr>
          <a:xfrm>
            <a:off x="3960100" y="3787125"/>
            <a:ext cx="1787700" cy="425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Too many repeated features</a:t>
            </a:r>
            <a:endParaRPr sz="2100" b="1">
              <a:solidFill>
                <a:schemeClr val="dk1"/>
              </a:solidFill>
              <a:latin typeface="Oswald"/>
              <a:ea typeface="Oswald"/>
              <a:cs typeface="Oswald"/>
              <a:sym typeface="Oswald"/>
            </a:endParaRPr>
          </a:p>
        </p:txBody>
      </p:sp>
      <p:sp>
        <p:nvSpPr>
          <p:cNvPr id="251" name="Google Shape;251;p24"/>
          <p:cNvSpPr txBox="1"/>
          <p:nvPr/>
        </p:nvSpPr>
        <p:spPr>
          <a:xfrm>
            <a:off x="6656175" y="3634725"/>
            <a:ext cx="2077200" cy="425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b="1">
                <a:solidFill>
                  <a:schemeClr val="dk1"/>
                </a:solidFill>
                <a:latin typeface="Oswald"/>
                <a:ea typeface="Oswald"/>
                <a:cs typeface="Oswald"/>
                <a:sym typeface="Oswald"/>
              </a:rPr>
              <a:t>Less Desirable Neighbourhoods</a:t>
            </a:r>
            <a:endParaRPr sz="2100" b="1">
              <a:solidFill>
                <a:schemeClr val="dk1"/>
              </a:solidFill>
              <a:latin typeface="Oswald"/>
              <a:ea typeface="Oswald"/>
              <a:cs typeface="Oswald"/>
              <a:sym typeface="Oswald"/>
            </a:endParaRPr>
          </a:p>
        </p:txBody>
      </p:sp>
      <p:pic>
        <p:nvPicPr>
          <p:cNvPr id="252" name="Google Shape;252;p24"/>
          <p:cNvPicPr preferRelativeResize="0"/>
          <p:nvPr/>
        </p:nvPicPr>
        <p:blipFill>
          <a:blip r:embed="rId5">
            <a:alphaModFix/>
          </a:blip>
          <a:stretch>
            <a:fillRect/>
          </a:stretch>
        </p:blipFill>
        <p:spPr>
          <a:xfrm>
            <a:off x="1819625" y="643275"/>
            <a:ext cx="669425" cy="649075"/>
          </a:xfrm>
          <a:prstGeom prst="rect">
            <a:avLst/>
          </a:prstGeom>
          <a:noFill/>
          <a:ln>
            <a:noFill/>
          </a:ln>
        </p:spPr>
      </p:pic>
      <p:pic>
        <p:nvPicPr>
          <p:cNvPr id="253" name="Google Shape;253;p24"/>
          <p:cNvPicPr preferRelativeResize="0"/>
          <p:nvPr/>
        </p:nvPicPr>
        <p:blipFill>
          <a:blip r:embed="rId6">
            <a:alphaModFix/>
          </a:blip>
          <a:stretch>
            <a:fillRect/>
          </a:stretch>
        </p:blipFill>
        <p:spPr>
          <a:xfrm>
            <a:off x="6358525" y="1606750"/>
            <a:ext cx="2596675" cy="170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5"/>
          <p:cNvSpPr/>
          <p:nvPr/>
        </p:nvSpPr>
        <p:spPr>
          <a:xfrm>
            <a:off x="-100" y="509400"/>
            <a:ext cx="5120100" cy="4634100"/>
          </a:xfrm>
          <a:prstGeom prst="rect">
            <a:avLst/>
          </a:prstGeom>
          <a:solidFill>
            <a:srgbClr val="EEF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5"/>
          <p:cNvSpPr txBox="1">
            <a:spLocks noGrp="1"/>
          </p:cNvSpPr>
          <p:nvPr>
            <p:ph type="title"/>
          </p:nvPr>
        </p:nvSpPr>
        <p:spPr>
          <a:xfrm>
            <a:off x="92850" y="42475"/>
            <a:ext cx="135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Findings</a:t>
            </a:r>
            <a:endParaRPr sz="1900" b="1">
              <a:solidFill>
                <a:schemeClr val="lt1"/>
              </a:solidFill>
            </a:endParaRPr>
          </a:p>
        </p:txBody>
      </p:sp>
      <p:sp>
        <p:nvSpPr>
          <p:cNvPr id="260" name="Google Shape;260;p25"/>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txBox="1">
            <a:spLocks noGrp="1"/>
          </p:cNvSpPr>
          <p:nvPr>
            <p:ph type="title"/>
          </p:nvPr>
        </p:nvSpPr>
        <p:spPr>
          <a:xfrm>
            <a:off x="16650" y="42475"/>
            <a:ext cx="56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5.  Conclusion &amp; Recommendations</a:t>
            </a:r>
            <a:endParaRPr sz="1900" b="1">
              <a:solidFill>
                <a:schemeClr val="lt1"/>
              </a:solidFill>
            </a:endParaRPr>
          </a:p>
        </p:txBody>
      </p:sp>
      <p:sp>
        <p:nvSpPr>
          <p:cNvPr id="262" name="Google Shape;262;p25"/>
          <p:cNvSpPr txBox="1"/>
          <p:nvPr/>
        </p:nvSpPr>
        <p:spPr>
          <a:xfrm>
            <a:off x="318150" y="1268925"/>
            <a:ext cx="4144200" cy="19161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0000FF"/>
              </a:buClr>
              <a:buSzPts val="1500"/>
              <a:buFont typeface="Oswald"/>
              <a:buAutoNum type="romanLcPeriod"/>
            </a:pPr>
            <a:r>
              <a:rPr lang="en" sz="1500" b="1">
                <a:latin typeface="Oswald"/>
                <a:ea typeface="Oswald"/>
                <a:cs typeface="Oswald"/>
                <a:sym typeface="Oswald"/>
              </a:rPr>
              <a:t>Get more Demographic Info </a:t>
            </a:r>
            <a:endParaRPr sz="1500" b="1">
              <a:latin typeface="Oswald"/>
              <a:ea typeface="Oswald"/>
              <a:cs typeface="Oswald"/>
              <a:sym typeface="Oswald"/>
            </a:endParaRPr>
          </a:p>
          <a:p>
            <a:pPr marL="0" lvl="0" indent="0" algn="l" rtl="0">
              <a:spcBef>
                <a:spcPts val="0"/>
              </a:spcBef>
              <a:spcAft>
                <a:spcPts val="0"/>
              </a:spcAft>
              <a:buNone/>
            </a:pPr>
            <a:endParaRPr sz="1500" b="1">
              <a:latin typeface="Oswald"/>
              <a:ea typeface="Oswald"/>
              <a:cs typeface="Oswald"/>
              <a:sym typeface="Oswald"/>
            </a:endParaRPr>
          </a:p>
          <a:p>
            <a:pPr marL="457200" lvl="0" indent="-323850" algn="l" rtl="0">
              <a:spcBef>
                <a:spcPts val="0"/>
              </a:spcBef>
              <a:spcAft>
                <a:spcPts val="0"/>
              </a:spcAft>
              <a:buClr>
                <a:srgbClr val="0000FF"/>
              </a:buClr>
              <a:buSzPts val="1500"/>
              <a:buFont typeface="Oswald"/>
              <a:buAutoNum type="romanLcPeriod"/>
            </a:pPr>
            <a:r>
              <a:rPr lang="en" sz="1500" b="1">
                <a:latin typeface="Oswald"/>
                <a:ea typeface="Oswald"/>
                <a:cs typeface="Oswald"/>
                <a:sym typeface="Oswald"/>
              </a:rPr>
              <a:t>Examine Crime Rates</a:t>
            </a:r>
            <a:endParaRPr sz="1500" b="1">
              <a:latin typeface="Oswald"/>
              <a:ea typeface="Oswald"/>
              <a:cs typeface="Oswald"/>
              <a:sym typeface="Oswald"/>
            </a:endParaRPr>
          </a:p>
          <a:p>
            <a:pPr marL="0" lvl="0" indent="0" algn="l" rtl="0">
              <a:spcBef>
                <a:spcPts val="0"/>
              </a:spcBef>
              <a:spcAft>
                <a:spcPts val="0"/>
              </a:spcAft>
              <a:buNone/>
            </a:pPr>
            <a:endParaRPr sz="1500" b="1">
              <a:latin typeface="Oswald"/>
              <a:ea typeface="Oswald"/>
              <a:cs typeface="Oswald"/>
              <a:sym typeface="Oswald"/>
            </a:endParaRPr>
          </a:p>
          <a:p>
            <a:pPr marL="457200" lvl="0" indent="-323850" algn="l" rtl="0">
              <a:spcBef>
                <a:spcPts val="0"/>
              </a:spcBef>
              <a:spcAft>
                <a:spcPts val="0"/>
              </a:spcAft>
              <a:buClr>
                <a:srgbClr val="0000FF"/>
              </a:buClr>
              <a:buSzPts val="1500"/>
              <a:buFont typeface="Oswald"/>
              <a:buAutoNum type="romanLcPeriod"/>
            </a:pPr>
            <a:r>
              <a:rPr lang="en" sz="1500" b="1">
                <a:latin typeface="Oswald"/>
                <a:ea typeface="Oswald"/>
                <a:cs typeface="Oswald"/>
                <a:sym typeface="Oswald"/>
              </a:rPr>
              <a:t>Examine notable geographic establishments</a:t>
            </a:r>
            <a:endParaRPr sz="1500" b="1">
              <a:latin typeface="Oswald"/>
              <a:ea typeface="Oswald"/>
              <a:cs typeface="Oswald"/>
              <a:sym typeface="Oswald"/>
            </a:endParaRPr>
          </a:p>
          <a:p>
            <a:pPr marL="457200" lvl="0" indent="0" algn="l" rtl="0">
              <a:spcBef>
                <a:spcPts val="0"/>
              </a:spcBef>
              <a:spcAft>
                <a:spcPts val="0"/>
              </a:spcAft>
              <a:buNone/>
            </a:pPr>
            <a:endParaRPr sz="1500" b="1">
              <a:latin typeface="Oswald"/>
              <a:ea typeface="Oswald"/>
              <a:cs typeface="Oswald"/>
              <a:sym typeface="Oswald"/>
            </a:endParaRPr>
          </a:p>
          <a:p>
            <a:pPr marL="457200" lvl="0" indent="-323850" algn="l" rtl="0">
              <a:spcBef>
                <a:spcPts val="0"/>
              </a:spcBef>
              <a:spcAft>
                <a:spcPts val="0"/>
              </a:spcAft>
              <a:buClr>
                <a:srgbClr val="0000FF"/>
              </a:buClr>
              <a:buSzPts val="1500"/>
              <a:buFont typeface="Oswald"/>
              <a:buAutoNum type="romanLcPeriod"/>
            </a:pPr>
            <a:r>
              <a:rPr lang="en" sz="1500" b="1">
                <a:latin typeface="Oswald"/>
                <a:ea typeface="Oswald"/>
                <a:cs typeface="Oswald"/>
                <a:sym typeface="Oswald"/>
              </a:rPr>
              <a:t>Economic Factors</a:t>
            </a:r>
            <a:endParaRPr sz="1500" b="1">
              <a:latin typeface="Oswald"/>
              <a:ea typeface="Oswald"/>
              <a:cs typeface="Oswald"/>
              <a:sym typeface="Oswald"/>
            </a:endParaRPr>
          </a:p>
        </p:txBody>
      </p:sp>
      <p:pic>
        <p:nvPicPr>
          <p:cNvPr id="263" name="Google Shape;263;p25"/>
          <p:cNvPicPr preferRelativeResize="0"/>
          <p:nvPr/>
        </p:nvPicPr>
        <p:blipFill>
          <a:blip r:embed="rId3">
            <a:alphaModFix/>
          </a:blip>
          <a:stretch>
            <a:fillRect/>
          </a:stretch>
        </p:blipFill>
        <p:spPr>
          <a:xfrm>
            <a:off x="2655600" y="3837675"/>
            <a:ext cx="1127850" cy="1127899"/>
          </a:xfrm>
          <a:prstGeom prst="rect">
            <a:avLst/>
          </a:prstGeom>
          <a:noFill/>
          <a:ln>
            <a:noFill/>
          </a:ln>
        </p:spPr>
      </p:pic>
      <p:pic>
        <p:nvPicPr>
          <p:cNvPr id="264" name="Google Shape;264;p25"/>
          <p:cNvPicPr preferRelativeResize="0"/>
          <p:nvPr/>
        </p:nvPicPr>
        <p:blipFill>
          <a:blip r:embed="rId4">
            <a:alphaModFix/>
          </a:blip>
          <a:stretch>
            <a:fillRect/>
          </a:stretch>
        </p:blipFill>
        <p:spPr>
          <a:xfrm>
            <a:off x="318150" y="4215075"/>
            <a:ext cx="804374" cy="686195"/>
          </a:xfrm>
          <a:prstGeom prst="rect">
            <a:avLst/>
          </a:prstGeom>
          <a:noFill/>
          <a:ln>
            <a:noFill/>
          </a:ln>
        </p:spPr>
      </p:pic>
      <p:pic>
        <p:nvPicPr>
          <p:cNvPr id="265" name="Google Shape;265;p25"/>
          <p:cNvPicPr preferRelativeResize="0"/>
          <p:nvPr/>
        </p:nvPicPr>
        <p:blipFill>
          <a:blip r:embed="rId5">
            <a:alphaModFix/>
          </a:blip>
          <a:stretch>
            <a:fillRect/>
          </a:stretch>
        </p:blipFill>
        <p:spPr>
          <a:xfrm>
            <a:off x="3838050" y="3131551"/>
            <a:ext cx="991275" cy="991275"/>
          </a:xfrm>
          <a:prstGeom prst="rect">
            <a:avLst/>
          </a:prstGeom>
          <a:noFill/>
          <a:ln>
            <a:noFill/>
          </a:ln>
        </p:spPr>
      </p:pic>
      <p:pic>
        <p:nvPicPr>
          <p:cNvPr id="266" name="Google Shape;266;p25"/>
          <p:cNvPicPr preferRelativeResize="0"/>
          <p:nvPr/>
        </p:nvPicPr>
        <p:blipFill>
          <a:blip r:embed="rId6">
            <a:alphaModFix/>
          </a:blip>
          <a:stretch>
            <a:fillRect/>
          </a:stretch>
        </p:blipFill>
        <p:spPr>
          <a:xfrm>
            <a:off x="1482150" y="3200725"/>
            <a:ext cx="1173450" cy="1173450"/>
          </a:xfrm>
          <a:prstGeom prst="rect">
            <a:avLst/>
          </a:prstGeom>
          <a:noFill/>
          <a:ln>
            <a:noFill/>
          </a:ln>
        </p:spPr>
      </p:pic>
      <p:pic>
        <p:nvPicPr>
          <p:cNvPr id="267" name="Google Shape;267;p25"/>
          <p:cNvPicPr preferRelativeResize="0"/>
          <p:nvPr/>
        </p:nvPicPr>
        <p:blipFill>
          <a:blip r:embed="rId7">
            <a:alphaModFix/>
          </a:blip>
          <a:stretch>
            <a:fillRect/>
          </a:stretch>
        </p:blipFill>
        <p:spPr>
          <a:xfrm>
            <a:off x="6568350" y="2422867"/>
            <a:ext cx="1207925" cy="2542712"/>
          </a:xfrm>
          <a:prstGeom prst="rect">
            <a:avLst/>
          </a:prstGeom>
          <a:noFill/>
          <a:ln>
            <a:noFill/>
          </a:ln>
        </p:spPr>
      </p:pic>
      <p:sp>
        <p:nvSpPr>
          <p:cNvPr id="268" name="Google Shape;268;p25"/>
          <p:cNvSpPr txBox="1"/>
          <p:nvPr/>
        </p:nvSpPr>
        <p:spPr>
          <a:xfrm>
            <a:off x="199125" y="744300"/>
            <a:ext cx="2427000" cy="425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a:solidFill>
                  <a:schemeClr val="accent5"/>
                </a:solidFill>
                <a:latin typeface="Oswald"/>
                <a:ea typeface="Oswald"/>
                <a:cs typeface="Oswald"/>
                <a:sym typeface="Oswald"/>
              </a:rPr>
              <a:t>What next?</a:t>
            </a:r>
            <a:endParaRPr sz="1100">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2"/>
        <p:cNvGrpSpPr/>
        <p:nvPr/>
      </p:nvGrpSpPr>
      <p:grpSpPr>
        <a:xfrm>
          <a:off x="0" y="0"/>
          <a:ext cx="0" cy="0"/>
          <a:chOff x="0" y="0"/>
          <a:chExt cx="0" cy="0"/>
        </a:xfrm>
      </p:grpSpPr>
      <p:sp>
        <p:nvSpPr>
          <p:cNvPr id="273" name="Google Shape;273;p26"/>
          <p:cNvSpPr txBox="1"/>
          <p:nvPr/>
        </p:nvSpPr>
        <p:spPr>
          <a:xfrm>
            <a:off x="2320125" y="2761525"/>
            <a:ext cx="4266600" cy="6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200" b="1">
                <a:solidFill>
                  <a:schemeClr val="dk1"/>
                </a:solidFill>
                <a:latin typeface="Oswald"/>
                <a:ea typeface="Oswald"/>
                <a:cs typeface="Oswald"/>
                <a:sym typeface="Oswald"/>
              </a:rPr>
              <a:t>Any Questions?</a:t>
            </a:r>
            <a:endParaRPr sz="3500"/>
          </a:p>
        </p:txBody>
      </p:sp>
      <p:sp>
        <p:nvSpPr>
          <p:cNvPr id="274" name="Google Shape;274;p26"/>
          <p:cNvSpPr txBox="1"/>
          <p:nvPr/>
        </p:nvSpPr>
        <p:spPr>
          <a:xfrm>
            <a:off x="1247700" y="1534525"/>
            <a:ext cx="6648600" cy="60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200" b="1">
                <a:solidFill>
                  <a:schemeClr val="accent5"/>
                </a:solidFill>
                <a:latin typeface="Oswald"/>
                <a:ea typeface="Oswald"/>
                <a:cs typeface="Oswald"/>
                <a:sym typeface="Oswald"/>
              </a:rPr>
              <a:t>Thank you for your attention</a:t>
            </a:r>
            <a:endParaRPr sz="3500">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80" name="Google Shape;280;p27"/>
          <p:cNvSpPr txBox="1">
            <a:spLocks noGrp="1"/>
          </p:cNvSpPr>
          <p:nvPr>
            <p:ph type="body" idx="1"/>
          </p:nvPr>
        </p:nvSpPr>
        <p:spPr>
          <a:xfrm>
            <a:off x="311700" y="771475"/>
            <a:ext cx="8520600" cy="412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3"/>
              </a:rPr>
              <a:t>https://www.google.com/search?q=no+of+cars+per+family+in+ames&amp;rlz=1C1CHBF_enSG888SG888&amp;oq=no+of+cars+per+family+in+ames&amp;aqs=chrome..69i57.7554j0j7&amp;sourceid=chrome&amp;ie=UTF-8</a:t>
            </a:r>
            <a:endParaRPr sz="1100">
              <a:solidFill>
                <a:srgbClr val="000000"/>
              </a:solidFill>
            </a:endParaRPr>
          </a:p>
          <a:p>
            <a:pPr marL="0" lvl="0" indent="0" algn="l" rtl="0">
              <a:spcBef>
                <a:spcPts val="0"/>
              </a:spcBef>
              <a:spcAft>
                <a:spcPts val="0"/>
              </a:spcAft>
              <a:buNone/>
            </a:pPr>
            <a:endParaRPr sz="1100">
              <a:solidFill>
                <a:srgbClr val="000000"/>
              </a:solidFill>
            </a:endParaRPr>
          </a:p>
          <a:p>
            <a:pPr marL="0" lvl="0" indent="0" algn="l" rtl="0">
              <a:spcBef>
                <a:spcPts val="0"/>
              </a:spcBef>
              <a:spcAft>
                <a:spcPts val="0"/>
              </a:spcAft>
              <a:buNone/>
            </a:pPr>
            <a:r>
              <a:rPr lang="en" sz="1100" u="sng">
                <a:solidFill>
                  <a:schemeClr val="hlink"/>
                </a:solidFill>
                <a:hlinkClick r:id="rId4"/>
              </a:rPr>
              <a:t>https://www.google.com/search?q=tornado+risk+in+ames&amp;rlz=1C1CHBF_enSG888SG888&amp;oq=tornado+risk+in+ames&amp;aqs=chrome..69i57j33.3742j1j9&amp;sourceid=chrome&amp;ie=UTF-8</a:t>
            </a:r>
            <a:endParaRPr sz="1100">
              <a:solidFill>
                <a:srgbClr val="000000"/>
              </a:solidFill>
            </a:endParaRPr>
          </a:p>
          <a:p>
            <a:pPr marL="0" lvl="0" indent="0" algn="l" rtl="0">
              <a:spcBef>
                <a:spcPts val="0"/>
              </a:spcBef>
              <a:spcAft>
                <a:spcPts val="0"/>
              </a:spcAft>
              <a:buNone/>
            </a:pPr>
            <a:endParaRPr sz="1100">
              <a:solidFill>
                <a:srgbClr val="000000"/>
              </a:solidFill>
            </a:endParaRPr>
          </a:p>
          <a:p>
            <a:pPr marL="0" lvl="0" indent="0" algn="l" rtl="0">
              <a:spcBef>
                <a:spcPts val="0"/>
              </a:spcBef>
              <a:spcAft>
                <a:spcPts val="0"/>
              </a:spcAft>
              <a:buNone/>
            </a:pPr>
            <a:r>
              <a:rPr lang="en" sz="1100" u="sng">
                <a:solidFill>
                  <a:schemeClr val="hlink"/>
                </a:solidFill>
                <a:hlinkClick r:id="rId5"/>
              </a:rPr>
              <a:t>https://en.wikipedia.org/wiki/Old_Town_Historic_District_(Ames,_Iowa)</a:t>
            </a:r>
            <a:endParaRPr sz="1100">
              <a:solidFill>
                <a:srgbClr val="000000"/>
              </a:solidFill>
            </a:endParaRPr>
          </a:p>
          <a:p>
            <a:pPr marL="0" lvl="0" indent="0" algn="l" rtl="0">
              <a:spcBef>
                <a:spcPts val="0"/>
              </a:spcBef>
              <a:spcAft>
                <a:spcPts val="0"/>
              </a:spcAft>
              <a:buNone/>
            </a:pPr>
            <a:endParaRPr sz="1100">
              <a:solidFill>
                <a:srgbClr val="000000"/>
              </a:solidFill>
            </a:endParaRPr>
          </a:p>
          <a:p>
            <a:pPr marL="0" lvl="0" indent="0" algn="l" rtl="0">
              <a:spcBef>
                <a:spcPts val="0"/>
              </a:spcBef>
              <a:spcAft>
                <a:spcPts val="0"/>
              </a:spcAft>
              <a:buNone/>
            </a:pPr>
            <a:r>
              <a:rPr lang="en" sz="1100" u="sng">
                <a:solidFill>
                  <a:schemeClr val="hlink"/>
                </a:solidFill>
                <a:hlinkClick r:id="rId6"/>
              </a:rPr>
              <a:t>https://worldpopulationreview.com/us-cities/ames-population/</a:t>
            </a:r>
            <a:endParaRPr sz="11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body" idx="1"/>
          </p:nvPr>
        </p:nvSpPr>
        <p:spPr>
          <a:xfrm>
            <a:off x="921325" y="974550"/>
            <a:ext cx="7404900" cy="3416400"/>
          </a:xfrm>
          <a:prstGeom prst="rect">
            <a:avLst/>
          </a:prstGeom>
        </p:spPr>
        <p:txBody>
          <a:bodyPr spcFirstLastPara="1" wrap="square" lIns="91425" tIns="91425" rIns="91425" bIns="91425" anchor="t" anchorCtr="0">
            <a:noAutofit/>
          </a:bodyPr>
          <a:lstStyle/>
          <a:p>
            <a:pPr marL="457200" lvl="0" indent="-419100" algn="l" rtl="0">
              <a:lnSpc>
                <a:spcPct val="150000"/>
              </a:lnSpc>
              <a:spcBef>
                <a:spcPts val="0"/>
              </a:spcBef>
              <a:spcAft>
                <a:spcPts val="0"/>
              </a:spcAft>
              <a:buClr>
                <a:srgbClr val="073763"/>
              </a:buClr>
              <a:buSzPts val="3000"/>
              <a:buFont typeface="Oswald Regular"/>
              <a:buAutoNum type="arabicPeriod"/>
            </a:pPr>
            <a:r>
              <a:rPr lang="en" sz="3000">
                <a:solidFill>
                  <a:srgbClr val="073763"/>
                </a:solidFill>
                <a:latin typeface="Oswald Regular"/>
                <a:ea typeface="Oswald Regular"/>
                <a:cs typeface="Oswald Regular"/>
                <a:sym typeface="Oswald Regular"/>
              </a:rPr>
              <a:t>Opening Statement</a:t>
            </a:r>
            <a:endParaRPr sz="3000">
              <a:solidFill>
                <a:srgbClr val="073763"/>
              </a:solidFill>
              <a:latin typeface="Oswald Regular"/>
              <a:ea typeface="Oswald Regular"/>
              <a:cs typeface="Oswald Regular"/>
              <a:sym typeface="Oswald Regular"/>
            </a:endParaRPr>
          </a:p>
          <a:p>
            <a:pPr marL="457200" lvl="0" indent="-419100" algn="l" rtl="0">
              <a:lnSpc>
                <a:spcPct val="150000"/>
              </a:lnSpc>
              <a:spcBef>
                <a:spcPts val="0"/>
              </a:spcBef>
              <a:spcAft>
                <a:spcPts val="0"/>
              </a:spcAft>
              <a:buClr>
                <a:srgbClr val="073763"/>
              </a:buClr>
              <a:buSzPts val="3000"/>
              <a:buFont typeface="Oswald Regular"/>
              <a:buAutoNum type="arabicPeriod"/>
            </a:pPr>
            <a:r>
              <a:rPr lang="en" sz="3000">
                <a:solidFill>
                  <a:srgbClr val="073763"/>
                </a:solidFill>
                <a:latin typeface="Oswald Regular"/>
                <a:ea typeface="Oswald Regular"/>
                <a:cs typeface="Oswald Regular"/>
                <a:sym typeface="Oswald Regular"/>
              </a:rPr>
              <a:t>What goes into Housing Prices</a:t>
            </a:r>
            <a:endParaRPr sz="3000">
              <a:solidFill>
                <a:srgbClr val="073763"/>
              </a:solidFill>
              <a:latin typeface="Oswald Regular"/>
              <a:ea typeface="Oswald Regular"/>
              <a:cs typeface="Oswald Regular"/>
              <a:sym typeface="Oswald Regular"/>
            </a:endParaRPr>
          </a:p>
          <a:p>
            <a:pPr marL="457200" lvl="0" indent="-419100" algn="l" rtl="0">
              <a:lnSpc>
                <a:spcPct val="150000"/>
              </a:lnSpc>
              <a:spcBef>
                <a:spcPts val="0"/>
              </a:spcBef>
              <a:spcAft>
                <a:spcPts val="0"/>
              </a:spcAft>
              <a:buClr>
                <a:srgbClr val="073763"/>
              </a:buClr>
              <a:buSzPts val="3000"/>
              <a:buFont typeface="Oswald Regular"/>
              <a:buAutoNum type="arabicPeriod"/>
            </a:pPr>
            <a:r>
              <a:rPr lang="en" sz="3000">
                <a:solidFill>
                  <a:srgbClr val="073763"/>
                </a:solidFill>
                <a:latin typeface="Oswald Regular"/>
                <a:ea typeface="Oswald Regular"/>
                <a:cs typeface="Oswald Regular"/>
                <a:sym typeface="Oswald Regular"/>
              </a:rPr>
              <a:t>Analysis of Housing Data</a:t>
            </a:r>
            <a:endParaRPr sz="3000">
              <a:solidFill>
                <a:srgbClr val="073763"/>
              </a:solidFill>
              <a:latin typeface="Oswald Regular"/>
              <a:ea typeface="Oswald Regular"/>
              <a:cs typeface="Oswald Regular"/>
              <a:sym typeface="Oswald Regular"/>
            </a:endParaRPr>
          </a:p>
          <a:p>
            <a:pPr marL="457200" lvl="0" indent="-419100" algn="l" rtl="0">
              <a:lnSpc>
                <a:spcPct val="150000"/>
              </a:lnSpc>
              <a:spcBef>
                <a:spcPts val="0"/>
              </a:spcBef>
              <a:spcAft>
                <a:spcPts val="0"/>
              </a:spcAft>
              <a:buClr>
                <a:srgbClr val="073763"/>
              </a:buClr>
              <a:buSzPts val="3000"/>
              <a:buFont typeface="Oswald Regular"/>
              <a:buAutoNum type="arabicPeriod"/>
            </a:pPr>
            <a:r>
              <a:rPr lang="en" sz="3000">
                <a:solidFill>
                  <a:srgbClr val="073763"/>
                </a:solidFill>
                <a:latin typeface="Oswald Regular"/>
                <a:ea typeface="Oswald Regular"/>
                <a:cs typeface="Oswald Regular"/>
                <a:sym typeface="Oswald Regular"/>
              </a:rPr>
              <a:t>Machine Learning Model Findings </a:t>
            </a:r>
            <a:endParaRPr sz="3000">
              <a:solidFill>
                <a:srgbClr val="073763"/>
              </a:solidFill>
              <a:latin typeface="Oswald Regular"/>
              <a:ea typeface="Oswald Regular"/>
              <a:cs typeface="Oswald Regular"/>
              <a:sym typeface="Oswald Regular"/>
            </a:endParaRPr>
          </a:p>
          <a:p>
            <a:pPr marL="457200" lvl="0" indent="-419100" algn="l" rtl="0">
              <a:lnSpc>
                <a:spcPct val="150000"/>
              </a:lnSpc>
              <a:spcBef>
                <a:spcPts val="0"/>
              </a:spcBef>
              <a:spcAft>
                <a:spcPts val="0"/>
              </a:spcAft>
              <a:buClr>
                <a:srgbClr val="073763"/>
              </a:buClr>
              <a:buSzPts val="3000"/>
              <a:buFont typeface="Oswald Regular"/>
              <a:buAutoNum type="arabicPeriod"/>
            </a:pPr>
            <a:r>
              <a:rPr lang="en" sz="3000">
                <a:solidFill>
                  <a:srgbClr val="073763"/>
                </a:solidFill>
                <a:latin typeface="Oswald Regular"/>
                <a:ea typeface="Oswald Regular"/>
                <a:cs typeface="Oswald Regular"/>
                <a:sym typeface="Oswald Regular"/>
              </a:rPr>
              <a:t>Conclusion &amp; Recommendations</a:t>
            </a:r>
            <a:endParaRPr sz="3000">
              <a:solidFill>
                <a:srgbClr val="073763"/>
              </a:solidFill>
              <a:latin typeface="Oswald Regular"/>
              <a:ea typeface="Oswald Regular"/>
              <a:cs typeface="Oswald Regular"/>
              <a:sym typeface="Oswald Regular"/>
            </a:endParaRPr>
          </a:p>
        </p:txBody>
      </p:sp>
      <p:sp>
        <p:nvSpPr>
          <p:cNvPr id="63" name="Google Shape;63;p14"/>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a:spLocks noGrp="1"/>
          </p:cNvSpPr>
          <p:nvPr>
            <p:ph type="title"/>
          </p:nvPr>
        </p:nvSpPr>
        <p:spPr>
          <a:xfrm>
            <a:off x="92850" y="42475"/>
            <a:ext cx="135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latin typeface="Oswald"/>
                <a:ea typeface="Oswald"/>
                <a:cs typeface="Oswald"/>
                <a:sym typeface="Oswald"/>
              </a:rPr>
              <a:t>Agenda</a:t>
            </a:r>
            <a:endParaRPr sz="1900" b="1">
              <a:solidFill>
                <a:schemeClr val="lt1"/>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3745413" y="3471075"/>
            <a:ext cx="1518300" cy="2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73763"/>
                </a:solidFill>
                <a:latin typeface="Oswald"/>
                <a:ea typeface="Oswald"/>
                <a:cs typeface="Oswald"/>
                <a:sym typeface="Oswald"/>
              </a:rPr>
              <a:t>Investing in High Margin Property</a:t>
            </a:r>
            <a:endParaRPr b="1">
              <a:solidFill>
                <a:srgbClr val="073763"/>
              </a:solidFill>
              <a:latin typeface="Oswald"/>
              <a:ea typeface="Oswald"/>
              <a:cs typeface="Oswald"/>
              <a:sym typeface="Oswald"/>
            </a:endParaRPr>
          </a:p>
        </p:txBody>
      </p:sp>
      <p:pic>
        <p:nvPicPr>
          <p:cNvPr id="70" name="Google Shape;70;p15"/>
          <p:cNvPicPr preferRelativeResize="0"/>
          <p:nvPr/>
        </p:nvPicPr>
        <p:blipFill>
          <a:blip r:embed="rId3">
            <a:alphaModFix/>
          </a:blip>
          <a:stretch>
            <a:fillRect/>
          </a:stretch>
        </p:blipFill>
        <p:spPr>
          <a:xfrm>
            <a:off x="3829437" y="2003774"/>
            <a:ext cx="1350275" cy="1350300"/>
          </a:xfrm>
          <a:prstGeom prst="rect">
            <a:avLst/>
          </a:prstGeom>
          <a:noFill/>
          <a:ln>
            <a:noFill/>
          </a:ln>
        </p:spPr>
      </p:pic>
      <p:sp>
        <p:nvSpPr>
          <p:cNvPr id="71" name="Google Shape;71;p15"/>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92850" y="42475"/>
            <a:ext cx="363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latin typeface="Oswald"/>
                <a:ea typeface="Oswald"/>
                <a:cs typeface="Oswald"/>
                <a:sym typeface="Oswald"/>
              </a:rPr>
              <a:t>Quantum Realty: New Direction</a:t>
            </a:r>
            <a:endParaRPr sz="1900" b="1">
              <a:solidFill>
                <a:schemeClr val="lt1"/>
              </a:solidFill>
              <a:latin typeface="Oswald"/>
              <a:ea typeface="Oswald"/>
              <a:cs typeface="Oswald"/>
              <a:sym typeface="Oswald"/>
            </a:endParaRPr>
          </a:p>
        </p:txBody>
      </p:sp>
      <p:pic>
        <p:nvPicPr>
          <p:cNvPr id="73" name="Google Shape;73;p15"/>
          <p:cNvPicPr preferRelativeResize="0"/>
          <p:nvPr/>
        </p:nvPicPr>
        <p:blipFill>
          <a:blip r:embed="rId4">
            <a:alphaModFix/>
          </a:blip>
          <a:stretch>
            <a:fillRect/>
          </a:stretch>
        </p:blipFill>
        <p:spPr>
          <a:xfrm>
            <a:off x="1283362" y="2003787"/>
            <a:ext cx="1350275" cy="1350275"/>
          </a:xfrm>
          <a:prstGeom prst="rect">
            <a:avLst/>
          </a:prstGeom>
          <a:noFill/>
          <a:ln>
            <a:noFill/>
          </a:ln>
        </p:spPr>
      </p:pic>
      <p:sp>
        <p:nvSpPr>
          <p:cNvPr id="74" name="Google Shape;74;p15"/>
          <p:cNvSpPr txBox="1"/>
          <p:nvPr/>
        </p:nvSpPr>
        <p:spPr>
          <a:xfrm>
            <a:off x="1418188" y="3394875"/>
            <a:ext cx="1080600" cy="2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73763"/>
                </a:solidFill>
                <a:latin typeface="Oswald"/>
                <a:ea typeface="Oswald"/>
                <a:cs typeface="Oswald"/>
                <a:sym typeface="Oswald"/>
              </a:rPr>
              <a:t>Data Driven</a:t>
            </a:r>
            <a:endParaRPr b="1">
              <a:solidFill>
                <a:srgbClr val="073763"/>
              </a:solidFill>
              <a:latin typeface="Oswald"/>
              <a:ea typeface="Oswald"/>
              <a:cs typeface="Oswald"/>
              <a:sym typeface="Oswald"/>
            </a:endParaRPr>
          </a:p>
        </p:txBody>
      </p:sp>
      <p:sp>
        <p:nvSpPr>
          <p:cNvPr id="75" name="Google Shape;75;p15"/>
          <p:cNvSpPr txBox="1"/>
          <p:nvPr/>
        </p:nvSpPr>
        <p:spPr>
          <a:xfrm>
            <a:off x="-100" y="4878275"/>
            <a:ext cx="1714500" cy="2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rgbClr val="5F7D95"/>
                </a:solidFill>
                <a:highlight>
                  <a:srgbClr val="FFFFFF"/>
                </a:highlight>
              </a:rPr>
              <a:t>Icon by </a:t>
            </a:r>
            <a:r>
              <a:rPr lang="en" sz="500">
                <a:solidFill>
                  <a:srgbClr val="5F7D95"/>
                </a:solidFill>
              </a:rPr>
              <a:t>Flat Icons</a:t>
            </a:r>
            <a:r>
              <a:rPr lang="en" sz="500">
                <a:solidFill>
                  <a:srgbClr val="5F7D95"/>
                </a:solidFill>
                <a:highlight>
                  <a:srgbClr val="FFFFFF"/>
                </a:highlight>
              </a:rPr>
              <a:t> from </a:t>
            </a:r>
            <a:r>
              <a:rPr lang="en" sz="500">
                <a:solidFill>
                  <a:srgbClr val="4AD295"/>
                </a:solidFill>
                <a:uFill>
                  <a:noFill/>
                </a:uFill>
                <a:hlinkClick r:id="rId5"/>
              </a:rPr>
              <a:t>www.flaticon.com</a:t>
            </a:r>
            <a:endParaRPr sz="700"/>
          </a:p>
          <a:p>
            <a:pPr marL="0" lvl="0" indent="0" algn="l" rtl="0">
              <a:spcBef>
                <a:spcPts val="0"/>
              </a:spcBef>
              <a:spcAft>
                <a:spcPts val="0"/>
              </a:spcAft>
              <a:buClr>
                <a:schemeClr val="dk1"/>
              </a:buClr>
              <a:buSzPts val="1100"/>
              <a:buFont typeface="Arial"/>
              <a:buNone/>
            </a:pPr>
            <a:r>
              <a:rPr lang="en" sz="500">
                <a:solidFill>
                  <a:srgbClr val="5F7D95"/>
                </a:solidFill>
                <a:highlight>
                  <a:srgbClr val="FFFFFF"/>
                </a:highlight>
              </a:rPr>
              <a:t>Icon by Smash Icons from </a:t>
            </a:r>
            <a:r>
              <a:rPr lang="en" sz="500">
                <a:solidFill>
                  <a:srgbClr val="4AD295"/>
                </a:solidFill>
                <a:uFill>
                  <a:noFill/>
                </a:uFill>
                <a:hlinkClick r:id="rId5"/>
              </a:rPr>
              <a:t>www.flaticon.com</a:t>
            </a:r>
            <a:endParaRPr sz="700"/>
          </a:p>
        </p:txBody>
      </p:sp>
      <p:pic>
        <p:nvPicPr>
          <p:cNvPr id="76" name="Google Shape;76;p15"/>
          <p:cNvPicPr preferRelativeResize="0"/>
          <p:nvPr/>
        </p:nvPicPr>
        <p:blipFill>
          <a:blip r:embed="rId6">
            <a:alphaModFix/>
          </a:blip>
          <a:stretch>
            <a:fillRect/>
          </a:stretch>
        </p:blipFill>
        <p:spPr>
          <a:xfrm>
            <a:off x="6459500" y="2003775"/>
            <a:ext cx="1350275" cy="1350275"/>
          </a:xfrm>
          <a:prstGeom prst="rect">
            <a:avLst/>
          </a:prstGeom>
          <a:noFill/>
          <a:ln>
            <a:noFill/>
          </a:ln>
        </p:spPr>
      </p:pic>
      <p:sp>
        <p:nvSpPr>
          <p:cNvPr id="77" name="Google Shape;77;p15"/>
          <p:cNvSpPr txBox="1"/>
          <p:nvPr/>
        </p:nvSpPr>
        <p:spPr>
          <a:xfrm>
            <a:off x="6375488" y="3394875"/>
            <a:ext cx="1518300" cy="2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73763"/>
                </a:solidFill>
                <a:latin typeface="Oswald"/>
                <a:ea typeface="Oswald"/>
                <a:cs typeface="Oswald"/>
                <a:sym typeface="Oswald"/>
              </a:rPr>
              <a:t>Machine Learning</a:t>
            </a:r>
            <a:endParaRPr b="1">
              <a:solidFill>
                <a:srgbClr val="073763"/>
              </a:solidFill>
              <a:latin typeface="Oswald"/>
              <a:ea typeface="Oswald"/>
              <a:cs typeface="Oswald"/>
              <a:sym typeface="Oswald"/>
            </a:endParaRPr>
          </a:p>
        </p:txBody>
      </p:sp>
      <p:grpSp>
        <p:nvGrpSpPr>
          <p:cNvPr id="78" name="Google Shape;78;p15"/>
          <p:cNvGrpSpPr/>
          <p:nvPr/>
        </p:nvGrpSpPr>
        <p:grpSpPr>
          <a:xfrm>
            <a:off x="4847750" y="-1251250"/>
            <a:ext cx="1496400" cy="994800"/>
            <a:chOff x="4150625" y="860425"/>
            <a:chExt cx="1496400" cy="994800"/>
          </a:xfrm>
        </p:grpSpPr>
        <p:sp>
          <p:nvSpPr>
            <p:cNvPr id="79" name="Google Shape;79;p15"/>
            <p:cNvSpPr/>
            <p:nvPr/>
          </p:nvSpPr>
          <p:spPr>
            <a:xfrm>
              <a:off x="4150625" y="860425"/>
              <a:ext cx="1496400" cy="9948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FFFFFF"/>
                  </a:solidFill>
                  <a:latin typeface="Oswald"/>
                  <a:ea typeface="Oswald"/>
                  <a:cs typeface="Oswald"/>
                  <a:sym typeface="Oswald"/>
                </a:rPr>
                <a:t>Q</a:t>
              </a:r>
              <a:endParaRPr sz="3000" b="1">
                <a:solidFill>
                  <a:srgbClr val="FFFFFF"/>
                </a:solidFill>
                <a:latin typeface="Oswald"/>
                <a:ea typeface="Oswald"/>
                <a:cs typeface="Oswald"/>
                <a:sym typeface="Oswald"/>
              </a:endParaRPr>
            </a:p>
            <a:p>
              <a:pPr marL="0" lvl="0" indent="0" algn="ctr" rtl="0">
                <a:spcBef>
                  <a:spcPts val="0"/>
                </a:spcBef>
                <a:spcAft>
                  <a:spcPts val="0"/>
                </a:spcAft>
                <a:buNone/>
              </a:pPr>
              <a:r>
                <a:rPr lang="en" sz="2500" b="1">
                  <a:solidFill>
                    <a:srgbClr val="FFFFFF"/>
                  </a:solidFill>
                  <a:latin typeface="Oswald"/>
                  <a:ea typeface="Oswald"/>
                  <a:cs typeface="Oswald"/>
                  <a:sym typeface="Oswald"/>
                </a:rPr>
                <a:t>RE A LTY</a:t>
              </a:r>
              <a:endParaRPr sz="2500" b="1">
                <a:solidFill>
                  <a:srgbClr val="FFFFFF"/>
                </a:solidFill>
                <a:latin typeface="Oswald"/>
                <a:ea typeface="Oswald"/>
                <a:cs typeface="Oswald"/>
                <a:sym typeface="Oswald"/>
              </a:endParaRPr>
            </a:p>
          </p:txBody>
        </p:sp>
        <p:grpSp>
          <p:nvGrpSpPr>
            <p:cNvPr id="80" name="Google Shape;80;p15"/>
            <p:cNvGrpSpPr/>
            <p:nvPr/>
          </p:nvGrpSpPr>
          <p:grpSpPr>
            <a:xfrm>
              <a:off x="4673144" y="1388837"/>
              <a:ext cx="338422" cy="306131"/>
              <a:chOff x="3098282" y="-409158"/>
              <a:chExt cx="265200" cy="363620"/>
            </a:xfrm>
          </p:grpSpPr>
          <p:sp>
            <p:nvSpPr>
              <p:cNvPr id="81" name="Google Shape;81;p15"/>
              <p:cNvSpPr/>
              <p:nvPr/>
            </p:nvSpPr>
            <p:spPr>
              <a:xfrm>
                <a:off x="3098282" y="-409158"/>
                <a:ext cx="265200" cy="181800"/>
              </a:xfrm>
              <a:prstGeom prst="triangle">
                <a:avLst>
                  <a:gd name="adj" fmla="val 51364"/>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3152141" y="-227338"/>
                <a:ext cx="157500" cy="18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p:nvPr/>
        </p:nvSpPr>
        <p:spPr>
          <a:xfrm>
            <a:off x="278613" y="4025350"/>
            <a:ext cx="8499000" cy="845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FF0000"/>
              </a:buClr>
              <a:buSzPts val="1200"/>
              <a:buFont typeface="Oswald"/>
              <a:buChar char="■"/>
            </a:pPr>
            <a:r>
              <a:rPr lang="en" sz="1700">
                <a:solidFill>
                  <a:srgbClr val="FF0000"/>
                </a:solidFill>
                <a:latin typeface="Oswald"/>
                <a:ea typeface="Oswald"/>
                <a:cs typeface="Oswald"/>
                <a:sym typeface="Oswald"/>
              </a:rPr>
              <a:t>How close is our</a:t>
            </a:r>
            <a:r>
              <a:rPr lang="en" sz="2000">
                <a:solidFill>
                  <a:srgbClr val="FF0000"/>
                </a:solidFill>
                <a:latin typeface="Oswald"/>
                <a:ea typeface="Oswald"/>
                <a:cs typeface="Oswald"/>
                <a:sym typeface="Oswald"/>
              </a:rPr>
              <a:t> </a:t>
            </a:r>
            <a:r>
              <a:rPr lang="en" sz="2000" b="1">
                <a:solidFill>
                  <a:srgbClr val="FF0000"/>
                </a:solidFill>
                <a:latin typeface="Oswald"/>
                <a:ea typeface="Oswald"/>
                <a:cs typeface="Oswald"/>
                <a:sym typeface="Oswald"/>
              </a:rPr>
              <a:t>predicted sale price</a:t>
            </a:r>
            <a:r>
              <a:rPr lang="en" sz="1700">
                <a:solidFill>
                  <a:srgbClr val="FF0000"/>
                </a:solidFill>
                <a:latin typeface="Oswald"/>
                <a:ea typeface="Oswald"/>
                <a:cs typeface="Oswald"/>
                <a:sym typeface="Oswald"/>
              </a:rPr>
              <a:t> of a house in Ames?</a:t>
            </a:r>
            <a:endParaRPr sz="1700">
              <a:solidFill>
                <a:srgbClr val="FF0000"/>
              </a:solidFill>
              <a:latin typeface="Oswald"/>
              <a:ea typeface="Oswald"/>
              <a:cs typeface="Oswald"/>
              <a:sym typeface="Oswald"/>
            </a:endParaRPr>
          </a:p>
          <a:p>
            <a:pPr marL="457200" lvl="0" indent="-304800" algn="l" rtl="0">
              <a:spcBef>
                <a:spcPts val="0"/>
              </a:spcBef>
              <a:spcAft>
                <a:spcPts val="0"/>
              </a:spcAft>
              <a:buClr>
                <a:srgbClr val="FF0000"/>
              </a:buClr>
              <a:buSzPts val="1200"/>
              <a:buFont typeface="Oswald"/>
              <a:buChar char="■"/>
            </a:pPr>
            <a:r>
              <a:rPr lang="en" sz="1700">
                <a:solidFill>
                  <a:srgbClr val="FF0000"/>
                </a:solidFill>
                <a:latin typeface="Oswald"/>
                <a:ea typeface="Oswald"/>
                <a:cs typeface="Oswald"/>
                <a:sym typeface="Oswald"/>
              </a:rPr>
              <a:t>Which </a:t>
            </a:r>
            <a:r>
              <a:rPr lang="en" sz="2000" b="1">
                <a:solidFill>
                  <a:srgbClr val="FF0000"/>
                </a:solidFill>
                <a:latin typeface="Oswald"/>
                <a:ea typeface="Oswald"/>
                <a:cs typeface="Oswald"/>
                <a:sym typeface="Oswald"/>
              </a:rPr>
              <a:t>features</a:t>
            </a:r>
            <a:r>
              <a:rPr lang="en" sz="1700">
                <a:solidFill>
                  <a:srgbClr val="FF0000"/>
                </a:solidFill>
                <a:latin typeface="Oswald"/>
                <a:ea typeface="Oswald"/>
                <a:cs typeface="Oswald"/>
                <a:sym typeface="Oswald"/>
              </a:rPr>
              <a:t> of a property have the strongest impacts on housing prices?</a:t>
            </a:r>
            <a:endParaRPr sz="1700">
              <a:solidFill>
                <a:srgbClr val="351C75"/>
              </a:solidFill>
              <a:latin typeface="Oswald"/>
              <a:ea typeface="Oswald"/>
              <a:cs typeface="Oswald"/>
              <a:sym typeface="Oswald"/>
            </a:endParaRPr>
          </a:p>
          <a:p>
            <a:pPr marL="0" lvl="0" indent="0" algn="l" rtl="0">
              <a:spcBef>
                <a:spcPts val="0"/>
              </a:spcBef>
              <a:spcAft>
                <a:spcPts val="0"/>
              </a:spcAft>
              <a:buNone/>
            </a:pPr>
            <a:endParaRPr sz="1700">
              <a:solidFill>
                <a:srgbClr val="351C75"/>
              </a:solidFill>
              <a:latin typeface="Oswald"/>
              <a:ea typeface="Oswald"/>
              <a:cs typeface="Oswald"/>
              <a:sym typeface="Oswald"/>
            </a:endParaRPr>
          </a:p>
          <a:p>
            <a:pPr marL="0" lvl="0" indent="0" algn="l" rtl="0">
              <a:spcBef>
                <a:spcPts val="0"/>
              </a:spcBef>
              <a:spcAft>
                <a:spcPts val="0"/>
              </a:spcAft>
              <a:buNone/>
            </a:pPr>
            <a:endParaRPr sz="1700">
              <a:solidFill>
                <a:srgbClr val="351C75"/>
              </a:solidFill>
              <a:latin typeface="Oswald"/>
              <a:ea typeface="Oswald"/>
              <a:cs typeface="Oswald"/>
              <a:sym typeface="Oswald"/>
            </a:endParaRPr>
          </a:p>
        </p:txBody>
      </p:sp>
      <p:sp>
        <p:nvSpPr>
          <p:cNvPr id="88" name="Google Shape;88;p16"/>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title"/>
          </p:nvPr>
        </p:nvSpPr>
        <p:spPr>
          <a:xfrm>
            <a:off x="16650" y="42475"/>
            <a:ext cx="5137800" cy="5727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Oswald"/>
              <a:buAutoNum type="arabicPeriod"/>
            </a:pPr>
            <a:r>
              <a:rPr lang="en" sz="1900" b="1">
                <a:solidFill>
                  <a:schemeClr val="lt1"/>
                </a:solidFill>
                <a:latin typeface="Oswald"/>
                <a:ea typeface="Oswald"/>
                <a:cs typeface="Oswald"/>
                <a:sym typeface="Oswald"/>
              </a:rPr>
              <a:t>Opening Statement</a:t>
            </a:r>
            <a:endParaRPr sz="1900" b="1">
              <a:solidFill>
                <a:schemeClr val="lt1"/>
              </a:solidFill>
              <a:latin typeface="Oswald"/>
              <a:ea typeface="Oswald"/>
              <a:cs typeface="Oswald"/>
              <a:sym typeface="Oswald"/>
            </a:endParaRPr>
          </a:p>
        </p:txBody>
      </p:sp>
      <p:sp>
        <p:nvSpPr>
          <p:cNvPr id="90" name="Google Shape;90;p16"/>
          <p:cNvSpPr txBox="1"/>
          <p:nvPr/>
        </p:nvSpPr>
        <p:spPr>
          <a:xfrm>
            <a:off x="278625" y="883713"/>
            <a:ext cx="6885000" cy="107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700" b="1">
                <a:solidFill>
                  <a:schemeClr val="dk1"/>
                </a:solidFill>
                <a:latin typeface="Oswald"/>
                <a:ea typeface="Oswald"/>
                <a:cs typeface="Oswald"/>
                <a:sym typeface="Oswald"/>
              </a:rPr>
              <a:t>Target Market:</a:t>
            </a:r>
            <a:r>
              <a:rPr lang="en" sz="2700">
                <a:solidFill>
                  <a:schemeClr val="dk1"/>
                </a:solidFill>
                <a:latin typeface="Oswald"/>
                <a:ea typeface="Oswald"/>
                <a:cs typeface="Oswald"/>
                <a:sym typeface="Oswald"/>
              </a:rPr>
              <a:t> Ames, Iowa </a:t>
            </a:r>
            <a:endParaRPr sz="2700">
              <a:solidFill>
                <a:schemeClr val="dk1"/>
              </a:solidFill>
              <a:latin typeface="Oswald"/>
              <a:ea typeface="Oswald"/>
              <a:cs typeface="Oswald"/>
              <a:sym typeface="Oswald"/>
            </a:endParaRPr>
          </a:p>
          <a:p>
            <a:pPr marL="457200" lvl="0" indent="-400050" algn="l" rtl="0">
              <a:lnSpc>
                <a:spcPct val="115000"/>
              </a:lnSpc>
              <a:spcBef>
                <a:spcPts val="0"/>
              </a:spcBef>
              <a:spcAft>
                <a:spcPts val="0"/>
              </a:spcAft>
              <a:buClr>
                <a:schemeClr val="dk1"/>
              </a:buClr>
              <a:buSzPts val="2700"/>
              <a:buFont typeface="Oswald"/>
              <a:buChar char="-"/>
            </a:pPr>
            <a:r>
              <a:rPr lang="en" sz="2700">
                <a:solidFill>
                  <a:schemeClr val="dk1"/>
                </a:solidFill>
                <a:latin typeface="Oswald"/>
                <a:ea typeface="Oswald"/>
                <a:cs typeface="Oswald"/>
                <a:sym typeface="Oswald"/>
              </a:rPr>
              <a:t>Home to a population of 67,154 </a:t>
            </a:r>
            <a:endParaRPr sz="2700">
              <a:solidFill>
                <a:schemeClr val="dk1"/>
              </a:solidFill>
              <a:latin typeface="Oswald"/>
              <a:ea typeface="Oswald"/>
              <a:cs typeface="Oswald"/>
              <a:sym typeface="Oswald"/>
            </a:endParaRPr>
          </a:p>
        </p:txBody>
      </p:sp>
      <p:pic>
        <p:nvPicPr>
          <p:cNvPr id="91" name="Google Shape;91;p16"/>
          <p:cNvPicPr preferRelativeResize="0"/>
          <p:nvPr/>
        </p:nvPicPr>
        <p:blipFill>
          <a:blip r:embed="rId3">
            <a:alphaModFix/>
          </a:blip>
          <a:stretch>
            <a:fillRect/>
          </a:stretch>
        </p:blipFill>
        <p:spPr>
          <a:xfrm>
            <a:off x="4045325" y="2256309"/>
            <a:ext cx="1002175" cy="1002175"/>
          </a:xfrm>
          <a:prstGeom prst="rect">
            <a:avLst/>
          </a:prstGeom>
          <a:noFill/>
          <a:ln>
            <a:noFill/>
          </a:ln>
        </p:spPr>
      </p:pic>
      <p:sp>
        <p:nvSpPr>
          <p:cNvPr id="92" name="Google Shape;92;p16"/>
          <p:cNvSpPr txBox="1"/>
          <p:nvPr/>
        </p:nvSpPr>
        <p:spPr>
          <a:xfrm>
            <a:off x="964438" y="3378046"/>
            <a:ext cx="1610400" cy="2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73763"/>
                </a:solidFill>
                <a:latin typeface="Oswald"/>
                <a:ea typeface="Oswald"/>
                <a:cs typeface="Oswald"/>
                <a:sym typeface="Oswald"/>
              </a:rPr>
              <a:t>High Accuracy Predictions</a:t>
            </a:r>
            <a:endParaRPr b="1">
              <a:solidFill>
                <a:srgbClr val="073763"/>
              </a:solidFill>
              <a:latin typeface="Oswald"/>
              <a:ea typeface="Oswald"/>
              <a:cs typeface="Oswald"/>
              <a:sym typeface="Oswald"/>
            </a:endParaRPr>
          </a:p>
        </p:txBody>
      </p:sp>
      <p:sp>
        <p:nvSpPr>
          <p:cNvPr id="93" name="Google Shape;93;p16"/>
          <p:cNvSpPr txBox="1"/>
          <p:nvPr/>
        </p:nvSpPr>
        <p:spPr>
          <a:xfrm>
            <a:off x="3560325" y="3378046"/>
            <a:ext cx="2003700" cy="2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73763"/>
                </a:solidFill>
                <a:latin typeface="Oswald"/>
                <a:ea typeface="Oswald"/>
                <a:cs typeface="Oswald"/>
                <a:sym typeface="Oswald"/>
              </a:rPr>
              <a:t>Identify High Demand Features</a:t>
            </a:r>
            <a:endParaRPr b="1">
              <a:solidFill>
                <a:srgbClr val="073763"/>
              </a:solidFill>
              <a:latin typeface="Oswald"/>
              <a:ea typeface="Oswald"/>
              <a:cs typeface="Oswald"/>
              <a:sym typeface="Oswald"/>
            </a:endParaRPr>
          </a:p>
        </p:txBody>
      </p:sp>
      <p:sp>
        <p:nvSpPr>
          <p:cNvPr id="94" name="Google Shape;94;p16"/>
          <p:cNvSpPr txBox="1"/>
          <p:nvPr/>
        </p:nvSpPr>
        <p:spPr>
          <a:xfrm>
            <a:off x="6360889" y="3378071"/>
            <a:ext cx="1610400" cy="29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73763"/>
                </a:solidFill>
                <a:latin typeface="Oswald"/>
                <a:ea typeface="Oswald"/>
                <a:cs typeface="Oswald"/>
                <a:sym typeface="Oswald"/>
              </a:rPr>
              <a:t>Development</a:t>
            </a:r>
            <a:endParaRPr b="1">
              <a:solidFill>
                <a:srgbClr val="073763"/>
              </a:solidFill>
              <a:latin typeface="Oswald"/>
              <a:ea typeface="Oswald"/>
              <a:cs typeface="Oswald"/>
              <a:sym typeface="Oswald"/>
            </a:endParaRPr>
          </a:p>
          <a:p>
            <a:pPr marL="0" lvl="0" indent="0" algn="ctr" rtl="0">
              <a:spcBef>
                <a:spcPts val="0"/>
              </a:spcBef>
              <a:spcAft>
                <a:spcPts val="0"/>
              </a:spcAft>
              <a:buNone/>
            </a:pPr>
            <a:r>
              <a:rPr lang="en" b="1">
                <a:solidFill>
                  <a:srgbClr val="073763"/>
                </a:solidFill>
                <a:latin typeface="Oswald"/>
                <a:ea typeface="Oswald"/>
                <a:cs typeface="Oswald"/>
                <a:sym typeface="Oswald"/>
              </a:rPr>
              <a:t>Potential</a:t>
            </a:r>
            <a:endParaRPr b="1">
              <a:solidFill>
                <a:srgbClr val="073763"/>
              </a:solidFill>
              <a:latin typeface="Oswald"/>
              <a:ea typeface="Oswald"/>
              <a:cs typeface="Oswald"/>
              <a:sym typeface="Oswald"/>
            </a:endParaRPr>
          </a:p>
        </p:txBody>
      </p:sp>
      <p:pic>
        <p:nvPicPr>
          <p:cNvPr id="95" name="Google Shape;95;p16"/>
          <p:cNvPicPr preferRelativeResize="0"/>
          <p:nvPr/>
        </p:nvPicPr>
        <p:blipFill>
          <a:blip r:embed="rId4">
            <a:alphaModFix/>
          </a:blip>
          <a:stretch>
            <a:fillRect/>
          </a:stretch>
        </p:blipFill>
        <p:spPr>
          <a:xfrm>
            <a:off x="1196650" y="2195246"/>
            <a:ext cx="1145975" cy="1145975"/>
          </a:xfrm>
          <a:prstGeom prst="rect">
            <a:avLst/>
          </a:prstGeom>
          <a:noFill/>
          <a:ln>
            <a:noFill/>
          </a:ln>
        </p:spPr>
      </p:pic>
      <p:pic>
        <p:nvPicPr>
          <p:cNvPr id="96" name="Google Shape;96;p16"/>
          <p:cNvPicPr preferRelativeResize="0"/>
          <p:nvPr/>
        </p:nvPicPr>
        <p:blipFill>
          <a:blip r:embed="rId5">
            <a:alphaModFix/>
          </a:blip>
          <a:stretch>
            <a:fillRect/>
          </a:stretch>
        </p:blipFill>
        <p:spPr>
          <a:xfrm>
            <a:off x="6593100" y="2184411"/>
            <a:ext cx="1145974" cy="1145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4913974" y="2772650"/>
            <a:ext cx="2843299" cy="2020874"/>
          </a:xfrm>
          <a:prstGeom prst="rect">
            <a:avLst/>
          </a:prstGeom>
          <a:noFill/>
          <a:ln>
            <a:noFill/>
          </a:ln>
        </p:spPr>
      </p:pic>
      <p:pic>
        <p:nvPicPr>
          <p:cNvPr id="102" name="Google Shape;102;p17"/>
          <p:cNvPicPr preferRelativeResize="0"/>
          <p:nvPr/>
        </p:nvPicPr>
        <p:blipFill>
          <a:blip r:embed="rId4">
            <a:alphaModFix/>
          </a:blip>
          <a:stretch>
            <a:fillRect/>
          </a:stretch>
        </p:blipFill>
        <p:spPr>
          <a:xfrm>
            <a:off x="6108869" y="572700"/>
            <a:ext cx="3035030" cy="2364125"/>
          </a:xfrm>
          <a:prstGeom prst="rect">
            <a:avLst/>
          </a:prstGeom>
          <a:noFill/>
          <a:ln>
            <a:noFill/>
          </a:ln>
        </p:spPr>
      </p:pic>
      <p:pic>
        <p:nvPicPr>
          <p:cNvPr id="103" name="Google Shape;103;p17"/>
          <p:cNvPicPr preferRelativeResize="0"/>
          <p:nvPr/>
        </p:nvPicPr>
        <p:blipFill>
          <a:blip r:embed="rId5">
            <a:alphaModFix/>
          </a:blip>
          <a:stretch>
            <a:fillRect/>
          </a:stretch>
        </p:blipFill>
        <p:spPr>
          <a:xfrm>
            <a:off x="1512250" y="2474838"/>
            <a:ext cx="3456474" cy="2364125"/>
          </a:xfrm>
          <a:prstGeom prst="rect">
            <a:avLst/>
          </a:prstGeom>
          <a:noFill/>
          <a:ln>
            <a:noFill/>
          </a:ln>
        </p:spPr>
      </p:pic>
      <p:sp>
        <p:nvSpPr>
          <p:cNvPr id="104" name="Google Shape;104;p17"/>
          <p:cNvSpPr txBox="1">
            <a:spLocks noGrp="1"/>
          </p:cNvSpPr>
          <p:nvPr>
            <p:ph type="body" idx="1"/>
          </p:nvPr>
        </p:nvSpPr>
        <p:spPr>
          <a:xfrm>
            <a:off x="146375" y="730300"/>
            <a:ext cx="2446800" cy="12879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Font typeface="Oswald"/>
              <a:buChar char="■"/>
            </a:pPr>
            <a:r>
              <a:rPr lang="en" sz="2000">
                <a:latin typeface="Oswald"/>
                <a:ea typeface="Oswald"/>
                <a:cs typeface="Oswald"/>
                <a:sym typeface="Oswald"/>
              </a:rPr>
              <a:t>Location</a:t>
            </a:r>
            <a:endParaRPr sz="2000">
              <a:latin typeface="Oswald"/>
              <a:ea typeface="Oswald"/>
              <a:cs typeface="Oswald"/>
              <a:sym typeface="Oswald"/>
            </a:endParaRPr>
          </a:p>
          <a:p>
            <a:pPr marL="457200" lvl="0" indent="-323850" algn="l" rtl="0">
              <a:lnSpc>
                <a:spcPct val="100000"/>
              </a:lnSpc>
              <a:spcBef>
                <a:spcPts val="0"/>
              </a:spcBef>
              <a:spcAft>
                <a:spcPts val="0"/>
              </a:spcAft>
              <a:buSzPts val="1500"/>
              <a:buFont typeface="Oswald"/>
              <a:buChar char="■"/>
            </a:pPr>
            <a:r>
              <a:rPr lang="en" sz="2000">
                <a:latin typeface="Oswald"/>
                <a:ea typeface="Oswald"/>
                <a:cs typeface="Oswald"/>
                <a:sym typeface="Oswald"/>
              </a:rPr>
              <a:t>Property size</a:t>
            </a:r>
            <a:endParaRPr sz="2000">
              <a:latin typeface="Oswald"/>
              <a:ea typeface="Oswald"/>
              <a:cs typeface="Oswald"/>
              <a:sym typeface="Oswald"/>
            </a:endParaRPr>
          </a:p>
          <a:p>
            <a:pPr marL="457200" lvl="0" indent="-323850" algn="l" rtl="0">
              <a:lnSpc>
                <a:spcPct val="100000"/>
              </a:lnSpc>
              <a:spcBef>
                <a:spcPts val="0"/>
              </a:spcBef>
              <a:spcAft>
                <a:spcPts val="0"/>
              </a:spcAft>
              <a:buSzPts val="1500"/>
              <a:buFont typeface="Oswald"/>
              <a:buChar char="■"/>
            </a:pPr>
            <a:r>
              <a:rPr lang="en" sz="2000">
                <a:latin typeface="Oswald"/>
                <a:ea typeface="Oswald"/>
                <a:cs typeface="Oswald"/>
                <a:sym typeface="Oswald"/>
              </a:rPr>
              <a:t>General Conditions</a:t>
            </a:r>
            <a:endParaRPr sz="2000">
              <a:latin typeface="Oswald"/>
              <a:ea typeface="Oswald"/>
              <a:cs typeface="Oswald"/>
              <a:sym typeface="Oswald"/>
            </a:endParaRPr>
          </a:p>
          <a:p>
            <a:pPr marL="457200" lvl="0" indent="-323850" algn="l" rtl="0">
              <a:lnSpc>
                <a:spcPct val="100000"/>
              </a:lnSpc>
              <a:spcBef>
                <a:spcPts val="0"/>
              </a:spcBef>
              <a:spcAft>
                <a:spcPts val="0"/>
              </a:spcAft>
              <a:buSzPts val="1500"/>
              <a:buFont typeface="Oswald"/>
              <a:buChar char="■"/>
            </a:pPr>
            <a:r>
              <a:rPr lang="en" sz="2000">
                <a:latin typeface="Oswald"/>
                <a:ea typeface="Oswald"/>
                <a:cs typeface="Oswald"/>
                <a:sym typeface="Oswald"/>
              </a:rPr>
              <a:t>Amenities</a:t>
            </a:r>
            <a:endParaRPr sz="2400">
              <a:latin typeface="Oswald"/>
              <a:ea typeface="Oswald"/>
              <a:cs typeface="Oswald"/>
              <a:sym typeface="Oswald"/>
            </a:endParaRPr>
          </a:p>
        </p:txBody>
      </p:sp>
      <p:sp>
        <p:nvSpPr>
          <p:cNvPr id="105" name="Google Shape;105;p17"/>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txBox="1"/>
          <p:nvPr/>
        </p:nvSpPr>
        <p:spPr>
          <a:xfrm>
            <a:off x="2780875" y="2151850"/>
            <a:ext cx="20325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073763"/>
                </a:solidFill>
              </a:rPr>
              <a:t>Some examples….</a:t>
            </a:r>
            <a:endParaRPr sz="1000" b="1">
              <a:solidFill>
                <a:srgbClr val="073763"/>
              </a:solidFill>
            </a:endParaRPr>
          </a:p>
        </p:txBody>
      </p:sp>
      <p:sp>
        <p:nvSpPr>
          <p:cNvPr id="107" name="Google Shape;107;p17"/>
          <p:cNvSpPr txBox="1"/>
          <p:nvPr/>
        </p:nvSpPr>
        <p:spPr>
          <a:xfrm>
            <a:off x="1617150" y="4268430"/>
            <a:ext cx="5139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Pool?</a:t>
            </a:r>
            <a:endParaRPr sz="600" b="1"/>
          </a:p>
        </p:txBody>
      </p:sp>
      <p:sp>
        <p:nvSpPr>
          <p:cNvPr id="108" name="Google Shape;108;p17"/>
          <p:cNvSpPr txBox="1"/>
          <p:nvPr/>
        </p:nvSpPr>
        <p:spPr>
          <a:xfrm>
            <a:off x="5631862" y="4756936"/>
            <a:ext cx="8184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Lot Area?</a:t>
            </a:r>
            <a:endParaRPr sz="600" b="1"/>
          </a:p>
        </p:txBody>
      </p:sp>
      <p:sp>
        <p:nvSpPr>
          <p:cNvPr id="109" name="Google Shape;109;p17"/>
          <p:cNvSpPr txBox="1"/>
          <p:nvPr/>
        </p:nvSpPr>
        <p:spPr>
          <a:xfrm>
            <a:off x="7355331" y="4354532"/>
            <a:ext cx="6555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Garage?</a:t>
            </a:r>
            <a:endParaRPr sz="600" b="1"/>
          </a:p>
        </p:txBody>
      </p:sp>
      <p:sp>
        <p:nvSpPr>
          <p:cNvPr id="110" name="Google Shape;110;p17"/>
          <p:cNvSpPr txBox="1"/>
          <p:nvPr/>
        </p:nvSpPr>
        <p:spPr>
          <a:xfrm>
            <a:off x="6076559" y="2642095"/>
            <a:ext cx="12000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Ground Floor Size?</a:t>
            </a:r>
            <a:endParaRPr sz="600" b="1"/>
          </a:p>
        </p:txBody>
      </p:sp>
      <p:sp>
        <p:nvSpPr>
          <p:cNvPr id="111" name="Google Shape;111;p17"/>
          <p:cNvSpPr txBox="1"/>
          <p:nvPr/>
        </p:nvSpPr>
        <p:spPr>
          <a:xfrm>
            <a:off x="4468197" y="4221258"/>
            <a:ext cx="6555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Street?</a:t>
            </a:r>
            <a:endParaRPr sz="600" b="1"/>
          </a:p>
        </p:txBody>
      </p:sp>
      <p:sp>
        <p:nvSpPr>
          <p:cNvPr id="112" name="Google Shape;112;p17"/>
          <p:cNvSpPr txBox="1"/>
          <p:nvPr/>
        </p:nvSpPr>
        <p:spPr>
          <a:xfrm>
            <a:off x="4532870" y="2220652"/>
            <a:ext cx="12342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Interior Condition?</a:t>
            </a:r>
            <a:endParaRPr sz="600" b="1"/>
          </a:p>
        </p:txBody>
      </p:sp>
      <p:sp>
        <p:nvSpPr>
          <p:cNvPr id="113" name="Google Shape;113;p17"/>
          <p:cNvSpPr txBox="1"/>
          <p:nvPr/>
        </p:nvSpPr>
        <p:spPr>
          <a:xfrm>
            <a:off x="4813377" y="2957591"/>
            <a:ext cx="8184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Exterior?</a:t>
            </a:r>
            <a:endParaRPr sz="600" b="1"/>
          </a:p>
        </p:txBody>
      </p:sp>
      <p:sp>
        <p:nvSpPr>
          <p:cNvPr id="114" name="Google Shape;114;p17"/>
          <p:cNvSpPr txBox="1"/>
          <p:nvPr/>
        </p:nvSpPr>
        <p:spPr>
          <a:xfrm>
            <a:off x="1617150" y="3044073"/>
            <a:ext cx="10458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t>Storey or level?</a:t>
            </a:r>
            <a:endParaRPr sz="600" b="1"/>
          </a:p>
        </p:txBody>
      </p:sp>
      <p:sp>
        <p:nvSpPr>
          <p:cNvPr id="115" name="Google Shape;115;p17"/>
          <p:cNvSpPr txBox="1"/>
          <p:nvPr/>
        </p:nvSpPr>
        <p:spPr>
          <a:xfrm>
            <a:off x="3764466" y="4633845"/>
            <a:ext cx="8184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Floor Area?</a:t>
            </a:r>
            <a:endParaRPr sz="600" b="1"/>
          </a:p>
        </p:txBody>
      </p:sp>
      <p:sp>
        <p:nvSpPr>
          <p:cNvPr id="116" name="Google Shape;116;p17"/>
          <p:cNvSpPr txBox="1"/>
          <p:nvPr/>
        </p:nvSpPr>
        <p:spPr>
          <a:xfrm>
            <a:off x="4701921" y="1619710"/>
            <a:ext cx="12342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Bedroom Number?</a:t>
            </a:r>
            <a:endParaRPr sz="600" b="1"/>
          </a:p>
        </p:txBody>
      </p:sp>
      <p:sp>
        <p:nvSpPr>
          <p:cNvPr id="117" name="Google Shape;117;p17"/>
          <p:cNvSpPr txBox="1"/>
          <p:nvPr/>
        </p:nvSpPr>
        <p:spPr>
          <a:xfrm>
            <a:off x="8139138" y="3456896"/>
            <a:ext cx="9564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Living room?</a:t>
            </a:r>
            <a:endParaRPr sz="600" b="1"/>
          </a:p>
        </p:txBody>
      </p:sp>
      <p:cxnSp>
        <p:nvCxnSpPr>
          <p:cNvPr id="118" name="Google Shape;118;p17"/>
          <p:cNvCxnSpPr>
            <a:stCxn id="114" idx="3"/>
          </p:cNvCxnSpPr>
          <p:nvPr/>
        </p:nvCxnSpPr>
        <p:spPr>
          <a:xfrm>
            <a:off x="2662950" y="3150123"/>
            <a:ext cx="609900" cy="139200"/>
          </a:xfrm>
          <a:prstGeom prst="straightConnector1">
            <a:avLst/>
          </a:prstGeom>
          <a:noFill/>
          <a:ln w="9525" cap="flat" cmpd="sng">
            <a:solidFill>
              <a:schemeClr val="dk2"/>
            </a:solidFill>
            <a:prstDash val="solid"/>
            <a:round/>
            <a:headEnd type="none" w="med" len="med"/>
            <a:tailEnd type="none" w="med" len="med"/>
          </a:ln>
        </p:spPr>
      </p:cxnSp>
      <p:cxnSp>
        <p:nvCxnSpPr>
          <p:cNvPr id="119" name="Google Shape;119;p17"/>
          <p:cNvCxnSpPr>
            <a:stCxn id="107" idx="3"/>
          </p:cNvCxnSpPr>
          <p:nvPr/>
        </p:nvCxnSpPr>
        <p:spPr>
          <a:xfrm rot="10800000" flipH="1">
            <a:off x="2131050" y="4212780"/>
            <a:ext cx="834600" cy="161700"/>
          </a:xfrm>
          <a:prstGeom prst="straightConnector1">
            <a:avLst/>
          </a:prstGeom>
          <a:noFill/>
          <a:ln w="9525" cap="flat" cmpd="sng">
            <a:solidFill>
              <a:schemeClr val="dk2"/>
            </a:solidFill>
            <a:prstDash val="solid"/>
            <a:round/>
            <a:headEnd type="none" w="med" len="med"/>
            <a:tailEnd type="none" w="med" len="med"/>
          </a:ln>
        </p:spPr>
      </p:cxnSp>
      <p:cxnSp>
        <p:nvCxnSpPr>
          <p:cNvPr id="120" name="Google Shape;120;p17"/>
          <p:cNvCxnSpPr>
            <a:stCxn id="115" idx="0"/>
          </p:cNvCxnSpPr>
          <p:nvPr/>
        </p:nvCxnSpPr>
        <p:spPr>
          <a:xfrm rot="10800000">
            <a:off x="3968166" y="4124745"/>
            <a:ext cx="205500" cy="509100"/>
          </a:xfrm>
          <a:prstGeom prst="straightConnector1">
            <a:avLst/>
          </a:prstGeom>
          <a:noFill/>
          <a:ln w="9525" cap="flat" cmpd="sng">
            <a:solidFill>
              <a:schemeClr val="dk2"/>
            </a:solidFill>
            <a:prstDash val="solid"/>
            <a:round/>
            <a:headEnd type="none" w="med" len="med"/>
            <a:tailEnd type="none" w="med" len="med"/>
          </a:ln>
        </p:spPr>
      </p:cxnSp>
      <p:cxnSp>
        <p:nvCxnSpPr>
          <p:cNvPr id="121" name="Google Shape;121;p17"/>
          <p:cNvCxnSpPr>
            <a:endCxn id="108" idx="0"/>
          </p:cNvCxnSpPr>
          <p:nvPr/>
        </p:nvCxnSpPr>
        <p:spPr>
          <a:xfrm>
            <a:off x="5769562" y="4294036"/>
            <a:ext cx="271500" cy="462900"/>
          </a:xfrm>
          <a:prstGeom prst="straightConnector1">
            <a:avLst/>
          </a:prstGeom>
          <a:noFill/>
          <a:ln w="9525" cap="flat" cmpd="sng">
            <a:solidFill>
              <a:schemeClr val="dk2"/>
            </a:solidFill>
            <a:prstDash val="solid"/>
            <a:round/>
            <a:headEnd type="none" w="med" len="med"/>
            <a:tailEnd type="none" w="med" len="med"/>
          </a:ln>
        </p:spPr>
      </p:cxnSp>
      <p:cxnSp>
        <p:nvCxnSpPr>
          <p:cNvPr id="122" name="Google Shape;122;p17"/>
          <p:cNvCxnSpPr>
            <a:stCxn id="111" idx="3"/>
          </p:cNvCxnSpPr>
          <p:nvPr/>
        </p:nvCxnSpPr>
        <p:spPr>
          <a:xfrm rot="10800000" flipH="1">
            <a:off x="5123697" y="4195008"/>
            <a:ext cx="438600" cy="132300"/>
          </a:xfrm>
          <a:prstGeom prst="straightConnector1">
            <a:avLst/>
          </a:prstGeom>
          <a:noFill/>
          <a:ln w="9525" cap="flat" cmpd="sng">
            <a:solidFill>
              <a:schemeClr val="dk2"/>
            </a:solidFill>
            <a:prstDash val="solid"/>
            <a:round/>
            <a:headEnd type="none" w="med" len="med"/>
            <a:tailEnd type="none" w="med" len="med"/>
          </a:ln>
        </p:spPr>
      </p:cxnSp>
      <p:cxnSp>
        <p:nvCxnSpPr>
          <p:cNvPr id="123" name="Google Shape;123;p17"/>
          <p:cNvCxnSpPr>
            <a:endCxn id="113" idx="3"/>
          </p:cNvCxnSpPr>
          <p:nvPr/>
        </p:nvCxnSpPr>
        <p:spPr>
          <a:xfrm rot="10800000">
            <a:off x="5631777" y="3063641"/>
            <a:ext cx="437700" cy="319500"/>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124;p17"/>
          <p:cNvCxnSpPr>
            <a:endCxn id="112" idx="3"/>
          </p:cNvCxnSpPr>
          <p:nvPr/>
        </p:nvCxnSpPr>
        <p:spPr>
          <a:xfrm flipH="1">
            <a:off x="5767070" y="2063002"/>
            <a:ext cx="1073700" cy="263700"/>
          </a:xfrm>
          <a:prstGeom prst="straightConnector1">
            <a:avLst/>
          </a:prstGeom>
          <a:noFill/>
          <a:ln w="9525" cap="flat" cmpd="sng">
            <a:solidFill>
              <a:schemeClr val="dk2"/>
            </a:solidFill>
            <a:prstDash val="solid"/>
            <a:round/>
            <a:headEnd type="none" w="med" len="med"/>
            <a:tailEnd type="none" w="med" len="med"/>
          </a:ln>
        </p:spPr>
      </p:cxnSp>
      <p:cxnSp>
        <p:nvCxnSpPr>
          <p:cNvPr id="125" name="Google Shape;125;p17"/>
          <p:cNvCxnSpPr>
            <a:endCxn id="116" idx="3"/>
          </p:cNvCxnSpPr>
          <p:nvPr/>
        </p:nvCxnSpPr>
        <p:spPr>
          <a:xfrm rot="10800000">
            <a:off x="5936121" y="1725760"/>
            <a:ext cx="818400" cy="97200"/>
          </a:xfrm>
          <a:prstGeom prst="straightConnector1">
            <a:avLst/>
          </a:prstGeom>
          <a:noFill/>
          <a:ln w="9525" cap="flat" cmpd="sng">
            <a:solidFill>
              <a:schemeClr val="dk2"/>
            </a:solidFill>
            <a:prstDash val="solid"/>
            <a:round/>
            <a:headEnd type="none" w="med" len="med"/>
            <a:tailEnd type="none" w="med" len="med"/>
          </a:ln>
        </p:spPr>
      </p:cxnSp>
      <p:sp>
        <p:nvSpPr>
          <p:cNvPr id="126" name="Google Shape;126;p17"/>
          <p:cNvSpPr txBox="1"/>
          <p:nvPr/>
        </p:nvSpPr>
        <p:spPr>
          <a:xfrm>
            <a:off x="5156737" y="1089975"/>
            <a:ext cx="1008300" cy="212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t>Bathrooms?</a:t>
            </a:r>
            <a:endParaRPr sz="600" b="1"/>
          </a:p>
        </p:txBody>
      </p:sp>
      <p:cxnSp>
        <p:nvCxnSpPr>
          <p:cNvPr id="127" name="Google Shape;127;p17"/>
          <p:cNvCxnSpPr>
            <a:endCxn id="110" idx="0"/>
          </p:cNvCxnSpPr>
          <p:nvPr/>
        </p:nvCxnSpPr>
        <p:spPr>
          <a:xfrm flipH="1">
            <a:off x="6676559" y="2277895"/>
            <a:ext cx="604500" cy="3642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17"/>
          <p:cNvCxnSpPr>
            <a:endCxn id="126" idx="3"/>
          </p:cNvCxnSpPr>
          <p:nvPr/>
        </p:nvCxnSpPr>
        <p:spPr>
          <a:xfrm rot="10800000">
            <a:off x="6165037" y="1196025"/>
            <a:ext cx="1785300" cy="1380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17"/>
          <p:cNvCxnSpPr>
            <a:endCxn id="117" idx="0"/>
          </p:cNvCxnSpPr>
          <p:nvPr/>
        </p:nvCxnSpPr>
        <p:spPr>
          <a:xfrm>
            <a:off x="8406138" y="2600396"/>
            <a:ext cx="211200" cy="8565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7"/>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txBox="1">
            <a:spLocks noGrp="1"/>
          </p:cNvSpPr>
          <p:nvPr>
            <p:ph type="title"/>
          </p:nvPr>
        </p:nvSpPr>
        <p:spPr>
          <a:xfrm>
            <a:off x="16650" y="42475"/>
            <a:ext cx="56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latin typeface="Oswald"/>
                <a:ea typeface="Oswald"/>
                <a:cs typeface="Oswald"/>
                <a:sym typeface="Oswald"/>
              </a:rPr>
              <a:t>2.  What goes into the AMES Housing Prices</a:t>
            </a:r>
            <a:endParaRPr sz="1900" b="1">
              <a:solidFill>
                <a:schemeClr val="lt1"/>
              </a:solidFill>
              <a:latin typeface="Oswald"/>
              <a:ea typeface="Oswald"/>
              <a:cs typeface="Oswald"/>
              <a:sym typeface="Oswald"/>
            </a:endParaRPr>
          </a:p>
        </p:txBody>
      </p:sp>
      <p:cxnSp>
        <p:nvCxnSpPr>
          <p:cNvPr id="132" name="Google Shape;132;p17"/>
          <p:cNvCxnSpPr>
            <a:endCxn id="109" idx="1"/>
          </p:cNvCxnSpPr>
          <p:nvPr/>
        </p:nvCxnSpPr>
        <p:spPr>
          <a:xfrm>
            <a:off x="6626331" y="4095782"/>
            <a:ext cx="729000" cy="364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p:nvPr/>
        </p:nvSpPr>
        <p:spPr>
          <a:xfrm>
            <a:off x="1895825" y="2346825"/>
            <a:ext cx="2575800" cy="2533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18"/>
          <p:cNvPicPr preferRelativeResize="0"/>
          <p:nvPr/>
        </p:nvPicPr>
        <p:blipFill>
          <a:blip r:embed="rId3">
            <a:alphaModFix/>
          </a:blip>
          <a:stretch>
            <a:fillRect/>
          </a:stretch>
        </p:blipFill>
        <p:spPr>
          <a:xfrm>
            <a:off x="2494950" y="1540600"/>
            <a:ext cx="1377550" cy="1377550"/>
          </a:xfrm>
          <a:prstGeom prst="rect">
            <a:avLst/>
          </a:prstGeom>
          <a:noFill/>
          <a:ln>
            <a:noFill/>
          </a:ln>
        </p:spPr>
      </p:pic>
      <p:sp>
        <p:nvSpPr>
          <p:cNvPr id="140" name="Google Shape;140;p18"/>
          <p:cNvSpPr/>
          <p:nvPr/>
        </p:nvSpPr>
        <p:spPr>
          <a:xfrm>
            <a:off x="4737675" y="2346825"/>
            <a:ext cx="2575800" cy="2533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txBox="1"/>
          <p:nvPr/>
        </p:nvSpPr>
        <p:spPr>
          <a:xfrm>
            <a:off x="2098450" y="2918150"/>
            <a:ext cx="2076600" cy="52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Oswald"/>
                <a:ea typeface="Oswald"/>
                <a:cs typeface="Oswald"/>
                <a:sym typeface="Oswald"/>
              </a:rPr>
              <a:t>Incomplete Data</a:t>
            </a:r>
            <a:endParaRPr sz="1900" b="1">
              <a:latin typeface="Oswald"/>
              <a:ea typeface="Oswald"/>
              <a:cs typeface="Oswald"/>
              <a:sym typeface="Oswald"/>
            </a:endParaRPr>
          </a:p>
        </p:txBody>
      </p:sp>
      <p:sp>
        <p:nvSpPr>
          <p:cNvPr id="142" name="Google Shape;142;p18"/>
          <p:cNvSpPr txBox="1"/>
          <p:nvPr/>
        </p:nvSpPr>
        <p:spPr>
          <a:xfrm>
            <a:off x="5063475" y="2918150"/>
            <a:ext cx="2076600" cy="52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Oswald"/>
                <a:ea typeface="Oswald"/>
                <a:cs typeface="Oswald"/>
                <a:sym typeface="Oswald"/>
              </a:rPr>
              <a:t>Feature Overload</a:t>
            </a:r>
            <a:endParaRPr sz="1900" b="1">
              <a:latin typeface="Oswald"/>
              <a:ea typeface="Oswald"/>
              <a:cs typeface="Oswald"/>
              <a:sym typeface="Oswald"/>
            </a:endParaRPr>
          </a:p>
        </p:txBody>
      </p:sp>
      <p:sp>
        <p:nvSpPr>
          <p:cNvPr id="143" name="Google Shape;143;p18"/>
          <p:cNvSpPr txBox="1">
            <a:spLocks noGrp="1"/>
          </p:cNvSpPr>
          <p:nvPr>
            <p:ph type="body" idx="1"/>
          </p:nvPr>
        </p:nvSpPr>
        <p:spPr>
          <a:xfrm>
            <a:off x="1999625" y="3675425"/>
            <a:ext cx="2368200" cy="856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500"/>
              <a:t>over </a:t>
            </a:r>
            <a:r>
              <a:rPr lang="en" sz="2500" b="1">
                <a:solidFill>
                  <a:srgbClr val="FF0000"/>
                </a:solidFill>
              </a:rPr>
              <a:t>8,000</a:t>
            </a:r>
            <a:r>
              <a:rPr lang="en" sz="2500"/>
              <a:t> missing values!</a:t>
            </a:r>
            <a:endParaRPr sz="2500" b="1"/>
          </a:p>
          <a:p>
            <a:pPr marL="0" lvl="0" indent="0" algn="ctr" rtl="0">
              <a:spcBef>
                <a:spcPts val="1600"/>
              </a:spcBef>
              <a:spcAft>
                <a:spcPts val="1600"/>
              </a:spcAft>
              <a:buNone/>
            </a:pPr>
            <a:endParaRPr sz="2500"/>
          </a:p>
        </p:txBody>
      </p:sp>
      <p:sp>
        <p:nvSpPr>
          <p:cNvPr id="144" name="Google Shape;144;p18"/>
          <p:cNvSpPr txBox="1">
            <a:spLocks noGrp="1"/>
          </p:cNvSpPr>
          <p:nvPr>
            <p:ph type="title"/>
          </p:nvPr>
        </p:nvSpPr>
        <p:spPr>
          <a:xfrm>
            <a:off x="3387900" y="770300"/>
            <a:ext cx="236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rgbClr val="000000"/>
                </a:solidFill>
                <a:latin typeface="Oswald"/>
                <a:ea typeface="Oswald"/>
                <a:cs typeface="Oswald"/>
                <a:sym typeface="Oswald"/>
              </a:rPr>
              <a:t>Data Cleaning</a:t>
            </a:r>
            <a:endParaRPr sz="1900" b="1">
              <a:solidFill>
                <a:srgbClr val="000000"/>
              </a:solidFill>
              <a:latin typeface="Oswald"/>
              <a:ea typeface="Oswald"/>
              <a:cs typeface="Oswald"/>
              <a:sym typeface="Oswald"/>
            </a:endParaRPr>
          </a:p>
        </p:txBody>
      </p:sp>
      <p:pic>
        <p:nvPicPr>
          <p:cNvPr id="145" name="Google Shape;145;p18"/>
          <p:cNvPicPr preferRelativeResize="0"/>
          <p:nvPr/>
        </p:nvPicPr>
        <p:blipFill>
          <a:blip r:embed="rId4">
            <a:alphaModFix/>
          </a:blip>
          <a:stretch>
            <a:fillRect/>
          </a:stretch>
        </p:blipFill>
        <p:spPr>
          <a:xfrm>
            <a:off x="5157850" y="1317813"/>
            <a:ext cx="1823113" cy="1823113"/>
          </a:xfrm>
          <a:prstGeom prst="rect">
            <a:avLst/>
          </a:prstGeom>
          <a:noFill/>
          <a:ln>
            <a:noFill/>
          </a:ln>
        </p:spPr>
      </p:pic>
      <p:sp>
        <p:nvSpPr>
          <p:cNvPr id="146" name="Google Shape;146;p18"/>
          <p:cNvSpPr txBox="1"/>
          <p:nvPr/>
        </p:nvSpPr>
        <p:spPr>
          <a:xfrm>
            <a:off x="5105813" y="3675425"/>
            <a:ext cx="19272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2"/>
                </a:solidFill>
              </a:rPr>
              <a:t>80 Original Features</a:t>
            </a:r>
            <a:endParaRPr sz="2500">
              <a:solidFill>
                <a:schemeClr val="dk2"/>
              </a:solidFill>
            </a:endParaRPr>
          </a:p>
        </p:txBody>
      </p:sp>
      <p:sp>
        <p:nvSpPr>
          <p:cNvPr id="147" name="Google Shape;147;p18"/>
          <p:cNvSpPr txBox="1"/>
          <p:nvPr/>
        </p:nvSpPr>
        <p:spPr>
          <a:xfrm>
            <a:off x="0" y="0"/>
            <a:ext cx="7301400" cy="6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3.  Analysis of Housing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txBox="1">
            <a:spLocks noGrp="1"/>
          </p:cNvSpPr>
          <p:nvPr>
            <p:ph type="title"/>
          </p:nvPr>
        </p:nvSpPr>
        <p:spPr>
          <a:xfrm>
            <a:off x="16650" y="42475"/>
            <a:ext cx="56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3.  Analysis of Housing Data</a:t>
            </a:r>
            <a:endParaRPr sz="1900" b="1">
              <a:solidFill>
                <a:schemeClr val="lt1"/>
              </a:solidFill>
            </a:endParaRPr>
          </a:p>
        </p:txBody>
      </p:sp>
      <p:sp>
        <p:nvSpPr>
          <p:cNvPr id="154" name="Google Shape;154;p19"/>
          <p:cNvSpPr txBox="1"/>
          <p:nvPr/>
        </p:nvSpPr>
        <p:spPr>
          <a:xfrm>
            <a:off x="6257650" y="3111275"/>
            <a:ext cx="2746500" cy="16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t>80</a:t>
            </a:r>
            <a:r>
              <a:rPr lang="en"/>
              <a:t>                   </a:t>
            </a:r>
            <a:r>
              <a:rPr lang="en" sz="5000"/>
              <a:t>44</a:t>
            </a:r>
            <a:r>
              <a:rPr lang="en"/>
              <a:t> </a:t>
            </a:r>
            <a:endParaRPr/>
          </a:p>
          <a:p>
            <a:pPr marL="0" lvl="0" indent="0" algn="l" rtl="0">
              <a:spcBef>
                <a:spcPts val="0"/>
              </a:spcBef>
              <a:spcAft>
                <a:spcPts val="0"/>
              </a:spcAft>
              <a:buNone/>
            </a:pPr>
            <a:r>
              <a:rPr lang="en"/>
              <a:t>                                final factors </a:t>
            </a:r>
            <a:endParaRPr/>
          </a:p>
        </p:txBody>
      </p:sp>
      <p:pic>
        <p:nvPicPr>
          <p:cNvPr id="155" name="Google Shape;155;p19"/>
          <p:cNvPicPr preferRelativeResize="0"/>
          <p:nvPr/>
        </p:nvPicPr>
        <p:blipFill>
          <a:blip r:embed="rId3">
            <a:alphaModFix/>
          </a:blip>
          <a:stretch>
            <a:fillRect/>
          </a:stretch>
        </p:blipFill>
        <p:spPr>
          <a:xfrm>
            <a:off x="228600" y="843775"/>
            <a:ext cx="8517791" cy="1453375"/>
          </a:xfrm>
          <a:prstGeom prst="rect">
            <a:avLst/>
          </a:prstGeom>
          <a:noFill/>
          <a:ln>
            <a:noFill/>
          </a:ln>
        </p:spPr>
      </p:pic>
      <p:sp>
        <p:nvSpPr>
          <p:cNvPr id="156" name="Google Shape;156;p19"/>
          <p:cNvSpPr txBox="1"/>
          <p:nvPr/>
        </p:nvSpPr>
        <p:spPr>
          <a:xfrm>
            <a:off x="578375" y="542575"/>
            <a:ext cx="40266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73763"/>
                </a:solidFill>
              </a:rPr>
              <a:t>Identifying Statistically Insignificant Features</a:t>
            </a:r>
            <a:endParaRPr b="1">
              <a:solidFill>
                <a:srgbClr val="073763"/>
              </a:solidFill>
            </a:endParaRPr>
          </a:p>
        </p:txBody>
      </p:sp>
      <p:pic>
        <p:nvPicPr>
          <p:cNvPr id="157" name="Google Shape;157;p19"/>
          <p:cNvPicPr preferRelativeResize="0"/>
          <p:nvPr/>
        </p:nvPicPr>
        <p:blipFill>
          <a:blip r:embed="rId4">
            <a:alphaModFix/>
          </a:blip>
          <a:stretch>
            <a:fillRect/>
          </a:stretch>
        </p:blipFill>
        <p:spPr>
          <a:xfrm>
            <a:off x="3253800" y="2647950"/>
            <a:ext cx="2546625" cy="2388450"/>
          </a:xfrm>
          <a:prstGeom prst="rect">
            <a:avLst/>
          </a:prstGeom>
          <a:noFill/>
          <a:ln>
            <a:noFill/>
          </a:ln>
        </p:spPr>
      </p:pic>
      <p:sp>
        <p:nvSpPr>
          <p:cNvPr id="158" name="Google Shape;158;p19"/>
          <p:cNvSpPr txBox="1"/>
          <p:nvPr/>
        </p:nvSpPr>
        <p:spPr>
          <a:xfrm>
            <a:off x="3213873" y="2294700"/>
            <a:ext cx="2882100" cy="3774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73763"/>
                </a:solidFill>
              </a:rPr>
              <a:t>Identifying Correlated Features</a:t>
            </a:r>
            <a:endParaRPr b="1">
              <a:solidFill>
                <a:srgbClr val="073763"/>
              </a:solidFill>
            </a:endParaRPr>
          </a:p>
        </p:txBody>
      </p:sp>
      <p:sp>
        <p:nvSpPr>
          <p:cNvPr id="159" name="Google Shape;159;p19"/>
          <p:cNvSpPr/>
          <p:nvPr/>
        </p:nvSpPr>
        <p:spPr>
          <a:xfrm>
            <a:off x="2642975" y="4171025"/>
            <a:ext cx="153600" cy="195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4670229" y="3952771"/>
            <a:ext cx="153600" cy="195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7238975" y="3334350"/>
            <a:ext cx="615000" cy="572700"/>
          </a:xfrm>
          <a:prstGeom prst="rightArrow">
            <a:avLst>
              <a:gd name="adj1" fmla="val 50000"/>
              <a:gd name="adj2" fmla="val 50000"/>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19"/>
          <p:cNvPicPr preferRelativeResize="0"/>
          <p:nvPr/>
        </p:nvPicPr>
        <p:blipFill>
          <a:blip r:embed="rId5">
            <a:alphaModFix/>
          </a:blip>
          <a:stretch>
            <a:fillRect/>
          </a:stretch>
        </p:blipFill>
        <p:spPr>
          <a:xfrm>
            <a:off x="169050" y="2647950"/>
            <a:ext cx="2881976" cy="2341725"/>
          </a:xfrm>
          <a:prstGeom prst="rect">
            <a:avLst/>
          </a:prstGeom>
          <a:noFill/>
          <a:ln>
            <a:noFill/>
          </a:ln>
        </p:spPr>
      </p:pic>
      <p:sp>
        <p:nvSpPr>
          <p:cNvPr id="163" name="Google Shape;163;p19"/>
          <p:cNvSpPr/>
          <p:nvPr/>
        </p:nvSpPr>
        <p:spPr>
          <a:xfrm>
            <a:off x="2565575" y="3952775"/>
            <a:ext cx="394800" cy="329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814075" y="1568675"/>
            <a:ext cx="2417700" cy="271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txBox="1"/>
          <p:nvPr/>
        </p:nvSpPr>
        <p:spPr>
          <a:xfrm>
            <a:off x="198838" y="2294700"/>
            <a:ext cx="2822400" cy="3774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073763"/>
                </a:solidFill>
              </a:rPr>
              <a:t>Identifying Outliers</a:t>
            </a:r>
            <a:endParaRPr sz="1500" b="1">
              <a:solidFill>
                <a:srgbClr val="073763"/>
              </a:solidFill>
            </a:endParaRPr>
          </a:p>
        </p:txBody>
      </p:sp>
      <p:sp>
        <p:nvSpPr>
          <p:cNvPr id="166" name="Google Shape;166;p19"/>
          <p:cNvSpPr txBox="1"/>
          <p:nvPr/>
        </p:nvSpPr>
        <p:spPr>
          <a:xfrm>
            <a:off x="8262925" y="919975"/>
            <a:ext cx="339300" cy="47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FFFF00"/>
                </a:solidFill>
              </a:rPr>
              <a:t>1</a:t>
            </a:r>
            <a:endParaRPr sz="1900" b="1">
              <a:solidFill>
                <a:srgbClr val="FFFF00"/>
              </a:solidFill>
            </a:endParaRPr>
          </a:p>
        </p:txBody>
      </p:sp>
      <p:sp>
        <p:nvSpPr>
          <p:cNvPr id="167" name="Google Shape;167;p19"/>
          <p:cNvSpPr txBox="1"/>
          <p:nvPr/>
        </p:nvSpPr>
        <p:spPr>
          <a:xfrm>
            <a:off x="311075" y="2735100"/>
            <a:ext cx="339300" cy="47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FFFF00"/>
                </a:solidFill>
              </a:rPr>
              <a:t>2</a:t>
            </a:r>
            <a:endParaRPr sz="1900" b="1">
              <a:solidFill>
                <a:srgbClr val="FFFF00"/>
              </a:solidFill>
            </a:endParaRPr>
          </a:p>
        </p:txBody>
      </p:sp>
      <p:sp>
        <p:nvSpPr>
          <p:cNvPr id="168" name="Google Shape;168;p19"/>
          <p:cNvSpPr txBox="1"/>
          <p:nvPr/>
        </p:nvSpPr>
        <p:spPr>
          <a:xfrm>
            <a:off x="5521775" y="4424325"/>
            <a:ext cx="339300" cy="47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FFFF00"/>
                </a:solidFill>
              </a:rPr>
              <a:t>3</a:t>
            </a:r>
            <a:endParaRPr sz="1900" b="1">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0"/>
          <p:cNvSpPr txBox="1">
            <a:spLocks noGrp="1"/>
          </p:cNvSpPr>
          <p:nvPr>
            <p:ph type="title"/>
          </p:nvPr>
        </p:nvSpPr>
        <p:spPr>
          <a:xfrm>
            <a:off x="181550" y="61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Feature Selection</a:t>
            </a:r>
            <a:endParaRPr sz="2600"/>
          </a:p>
        </p:txBody>
      </p:sp>
      <p:pic>
        <p:nvPicPr>
          <p:cNvPr id="174" name="Google Shape;174;p20"/>
          <p:cNvPicPr preferRelativeResize="0"/>
          <p:nvPr/>
        </p:nvPicPr>
        <p:blipFill>
          <a:blip r:embed="rId3">
            <a:alphaModFix/>
          </a:blip>
          <a:stretch>
            <a:fillRect/>
          </a:stretch>
        </p:blipFill>
        <p:spPr>
          <a:xfrm>
            <a:off x="0" y="1792425"/>
            <a:ext cx="4013950" cy="3406475"/>
          </a:xfrm>
          <a:prstGeom prst="rect">
            <a:avLst/>
          </a:prstGeom>
          <a:noFill/>
          <a:ln>
            <a:noFill/>
          </a:ln>
        </p:spPr>
      </p:pic>
      <p:pic>
        <p:nvPicPr>
          <p:cNvPr id="175" name="Google Shape;175;p20"/>
          <p:cNvPicPr preferRelativeResize="0"/>
          <p:nvPr/>
        </p:nvPicPr>
        <p:blipFill>
          <a:blip r:embed="rId4">
            <a:alphaModFix/>
          </a:blip>
          <a:stretch>
            <a:fillRect/>
          </a:stretch>
        </p:blipFill>
        <p:spPr>
          <a:xfrm>
            <a:off x="4383723" y="1023175"/>
            <a:ext cx="4443776" cy="827100"/>
          </a:xfrm>
          <a:prstGeom prst="rect">
            <a:avLst/>
          </a:prstGeom>
          <a:noFill/>
          <a:ln>
            <a:noFill/>
          </a:ln>
        </p:spPr>
      </p:pic>
      <p:cxnSp>
        <p:nvCxnSpPr>
          <p:cNvPr id="176" name="Google Shape;176;p20"/>
          <p:cNvCxnSpPr/>
          <p:nvPr/>
        </p:nvCxnSpPr>
        <p:spPr>
          <a:xfrm rot="10800000" flipH="1">
            <a:off x="454375" y="1286500"/>
            <a:ext cx="4460700" cy="666300"/>
          </a:xfrm>
          <a:prstGeom prst="straightConnector1">
            <a:avLst/>
          </a:prstGeom>
          <a:noFill/>
          <a:ln w="9525" cap="flat" cmpd="sng">
            <a:solidFill>
              <a:srgbClr val="FF0000"/>
            </a:solidFill>
            <a:prstDash val="lgDash"/>
            <a:round/>
            <a:headEnd type="none" w="med" len="med"/>
            <a:tailEnd type="none" w="med" len="med"/>
          </a:ln>
          <a:effectLst>
            <a:outerShdw blurRad="57150" dist="19050" dir="5400000" algn="bl" rotWithShape="0">
              <a:srgbClr val="000000">
                <a:alpha val="50000"/>
              </a:srgbClr>
            </a:outerShdw>
          </a:effectLst>
        </p:spPr>
      </p:cxnSp>
      <p:cxnSp>
        <p:nvCxnSpPr>
          <p:cNvPr id="177" name="Google Shape;177;p20"/>
          <p:cNvCxnSpPr/>
          <p:nvPr/>
        </p:nvCxnSpPr>
        <p:spPr>
          <a:xfrm rot="10800000" flipH="1">
            <a:off x="818275" y="1922300"/>
            <a:ext cx="4286100" cy="350700"/>
          </a:xfrm>
          <a:prstGeom prst="straightConnector1">
            <a:avLst/>
          </a:prstGeom>
          <a:noFill/>
          <a:ln w="9525" cap="flat" cmpd="sng">
            <a:solidFill>
              <a:srgbClr val="FF0000"/>
            </a:solidFill>
            <a:prstDash val="lgDash"/>
            <a:round/>
            <a:headEnd type="none" w="med" len="med"/>
            <a:tailEnd type="none" w="med" len="med"/>
          </a:ln>
        </p:spPr>
      </p:cxnSp>
      <p:sp>
        <p:nvSpPr>
          <p:cNvPr id="178" name="Google Shape;178;p20"/>
          <p:cNvSpPr txBox="1"/>
          <p:nvPr/>
        </p:nvSpPr>
        <p:spPr>
          <a:xfrm>
            <a:off x="4054125" y="2072950"/>
            <a:ext cx="3286200" cy="10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t>Top </a:t>
            </a:r>
            <a:r>
              <a:rPr lang="en" sz="5000"/>
              <a:t>5</a:t>
            </a:r>
            <a:r>
              <a:rPr lang="en" sz="2100"/>
              <a:t> features with</a:t>
            </a:r>
            <a:endParaRPr sz="2100"/>
          </a:p>
          <a:p>
            <a:pPr marL="0" lvl="0" indent="0" algn="l" rtl="0">
              <a:spcBef>
                <a:spcPts val="0"/>
              </a:spcBef>
              <a:spcAft>
                <a:spcPts val="0"/>
              </a:spcAft>
              <a:buNone/>
            </a:pPr>
            <a:r>
              <a:rPr lang="en" sz="2100"/>
              <a:t> the greatest impact on housing prices.</a:t>
            </a:r>
            <a:endParaRPr sz="2100"/>
          </a:p>
          <a:p>
            <a:pPr marL="457200" lvl="0" indent="0" algn="l" rtl="0">
              <a:spcBef>
                <a:spcPts val="0"/>
              </a:spcBef>
              <a:spcAft>
                <a:spcPts val="0"/>
              </a:spcAft>
              <a:buNone/>
            </a:pPr>
            <a:endParaRPr sz="2100"/>
          </a:p>
          <a:p>
            <a:pPr marL="457200" lvl="0" indent="-361950" algn="l" rtl="0">
              <a:spcBef>
                <a:spcPts val="0"/>
              </a:spcBef>
              <a:spcAft>
                <a:spcPts val="0"/>
              </a:spcAft>
              <a:buSzPts val="2100"/>
              <a:buChar char="●"/>
            </a:pPr>
            <a:r>
              <a:rPr lang="en" sz="2100"/>
              <a:t>Size Matters</a:t>
            </a:r>
            <a:endParaRPr sz="2100"/>
          </a:p>
          <a:p>
            <a:pPr marL="457200" lvl="0" indent="-361950" algn="l" rtl="0">
              <a:spcBef>
                <a:spcPts val="0"/>
              </a:spcBef>
              <a:spcAft>
                <a:spcPts val="0"/>
              </a:spcAft>
              <a:buSzPts val="2100"/>
              <a:buChar char="●"/>
            </a:pPr>
            <a:r>
              <a:rPr lang="en" sz="2100"/>
              <a:t>Quality Matters</a:t>
            </a:r>
            <a:endParaRPr sz="2100"/>
          </a:p>
          <a:p>
            <a:pPr marL="0" lvl="0" indent="0" algn="l" rtl="0">
              <a:spcBef>
                <a:spcPts val="0"/>
              </a:spcBef>
              <a:spcAft>
                <a:spcPts val="0"/>
              </a:spcAft>
              <a:buNone/>
            </a:pPr>
            <a:endParaRPr/>
          </a:p>
        </p:txBody>
      </p:sp>
      <p:pic>
        <p:nvPicPr>
          <p:cNvPr id="179" name="Google Shape;179;p20"/>
          <p:cNvPicPr preferRelativeResize="0"/>
          <p:nvPr/>
        </p:nvPicPr>
        <p:blipFill>
          <a:blip r:embed="rId5">
            <a:alphaModFix/>
          </a:blip>
          <a:stretch>
            <a:fillRect/>
          </a:stretch>
        </p:blipFill>
        <p:spPr>
          <a:xfrm>
            <a:off x="7104325" y="2493827"/>
            <a:ext cx="1985925" cy="2649675"/>
          </a:xfrm>
          <a:prstGeom prst="rect">
            <a:avLst/>
          </a:prstGeom>
          <a:noFill/>
          <a:ln>
            <a:noFill/>
          </a:ln>
        </p:spPr>
      </p:pic>
      <p:cxnSp>
        <p:nvCxnSpPr>
          <p:cNvPr id="180" name="Google Shape;180;p20"/>
          <p:cNvCxnSpPr/>
          <p:nvPr/>
        </p:nvCxnSpPr>
        <p:spPr>
          <a:xfrm rot="10800000" flipH="1">
            <a:off x="740350" y="4455000"/>
            <a:ext cx="6416400" cy="467700"/>
          </a:xfrm>
          <a:prstGeom prst="straightConnector1">
            <a:avLst/>
          </a:prstGeom>
          <a:noFill/>
          <a:ln w="9525" cap="flat" cmpd="sng">
            <a:solidFill>
              <a:srgbClr val="FF0000"/>
            </a:solidFill>
            <a:prstDash val="lgDash"/>
            <a:round/>
            <a:headEnd type="none" w="med" len="med"/>
            <a:tailEnd type="none" w="med" len="med"/>
          </a:ln>
          <a:effectLst>
            <a:outerShdw blurRad="57150" dist="19050" dir="5400000" algn="bl" rotWithShape="0">
              <a:srgbClr val="000000">
                <a:alpha val="50000"/>
              </a:srgbClr>
            </a:outerShdw>
          </a:effectLst>
        </p:spPr>
      </p:cxnSp>
      <p:sp>
        <p:nvSpPr>
          <p:cNvPr id="181" name="Google Shape;181;p20"/>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txBox="1">
            <a:spLocks noGrp="1"/>
          </p:cNvSpPr>
          <p:nvPr>
            <p:ph type="title"/>
          </p:nvPr>
        </p:nvSpPr>
        <p:spPr>
          <a:xfrm>
            <a:off x="16650" y="42475"/>
            <a:ext cx="56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3.  Analysis of Housing Data</a:t>
            </a:r>
            <a:endParaRPr sz="1900"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1"/>
          <p:cNvGrpSpPr/>
          <p:nvPr/>
        </p:nvGrpSpPr>
        <p:grpSpPr>
          <a:xfrm>
            <a:off x="36850" y="1341250"/>
            <a:ext cx="3372751" cy="3283971"/>
            <a:chOff x="-850" y="1869347"/>
            <a:chExt cx="3523927" cy="3523953"/>
          </a:xfrm>
        </p:grpSpPr>
        <p:pic>
          <p:nvPicPr>
            <p:cNvPr id="188" name="Google Shape;188;p21"/>
            <p:cNvPicPr preferRelativeResize="0"/>
            <p:nvPr/>
          </p:nvPicPr>
          <p:blipFill>
            <a:blip r:embed="rId3">
              <a:alphaModFix/>
            </a:blip>
            <a:stretch>
              <a:fillRect/>
            </a:stretch>
          </p:blipFill>
          <p:spPr>
            <a:xfrm rot="367665">
              <a:off x="160824" y="2031028"/>
              <a:ext cx="3200578" cy="3200591"/>
            </a:xfrm>
            <a:prstGeom prst="rect">
              <a:avLst/>
            </a:prstGeom>
            <a:noFill/>
            <a:ln>
              <a:noFill/>
            </a:ln>
          </p:spPr>
        </p:pic>
        <p:sp>
          <p:nvSpPr>
            <p:cNvPr id="189" name="Google Shape;189;p21"/>
            <p:cNvSpPr txBox="1"/>
            <p:nvPr/>
          </p:nvSpPr>
          <p:spPr>
            <a:xfrm>
              <a:off x="1794546" y="2870186"/>
              <a:ext cx="1044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8E7CC3"/>
                  </a:solidFill>
                </a:rPr>
                <a:t>Key </a:t>
              </a:r>
              <a:endParaRPr sz="1500" b="1">
                <a:solidFill>
                  <a:srgbClr val="8E7CC3"/>
                </a:solidFill>
              </a:endParaRPr>
            </a:p>
            <a:p>
              <a:pPr marL="0" lvl="0" indent="0" algn="ctr" rtl="0">
                <a:spcBef>
                  <a:spcPts val="0"/>
                </a:spcBef>
                <a:spcAft>
                  <a:spcPts val="0"/>
                </a:spcAft>
                <a:buNone/>
              </a:pPr>
              <a:r>
                <a:rPr lang="en" sz="1500" b="1">
                  <a:solidFill>
                    <a:srgbClr val="8E7CC3"/>
                  </a:solidFill>
                </a:rPr>
                <a:t>Findings</a:t>
              </a:r>
              <a:endParaRPr sz="1500" b="1">
                <a:solidFill>
                  <a:srgbClr val="8E7CC3"/>
                </a:solidFill>
              </a:endParaRPr>
            </a:p>
          </p:txBody>
        </p:sp>
      </p:grpSp>
      <p:sp>
        <p:nvSpPr>
          <p:cNvPr id="190" name="Google Shape;190;p21"/>
          <p:cNvSpPr txBox="1">
            <a:spLocks noGrp="1"/>
          </p:cNvSpPr>
          <p:nvPr>
            <p:ph type="body" idx="1"/>
          </p:nvPr>
        </p:nvSpPr>
        <p:spPr>
          <a:xfrm>
            <a:off x="2906150" y="4030200"/>
            <a:ext cx="5771700" cy="884700"/>
          </a:xfrm>
          <a:prstGeom prst="rect">
            <a:avLst/>
          </a:prstGeom>
          <a:noFill/>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Above grade (ground) living area in square feet</a:t>
            </a:r>
            <a:endParaRPr sz="1400" b="1"/>
          </a:p>
          <a:p>
            <a:pPr marL="457200" lvl="0" indent="-317500" algn="l" rtl="0">
              <a:spcBef>
                <a:spcPts val="0"/>
              </a:spcBef>
              <a:spcAft>
                <a:spcPts val="0"/>
              </a:spcAft>
              <a:buSzPts val="1400"/>
              <a:buChar char="●"/>
            </a:pPr>
            <a:r>
              <a:rPr lang="en" sz="1400" b="1"/>
              <a:t>Total square feet of basement area</a:t>
            </a:r>
            <a:endParaRPr sz="1400" b="1"/>
          </a:p>
          <a:p>
            <a:pPr marL="457200" lvl="0" indent="-317500" algn="l" rtl="0">
              <a:spcBef>
                <a:spcPts val="0"/>
              </a:spcBef>
              <a:spcAft>
                <a:spcPts val="0"/>
              </a:spcAft>
              <a:buSzPts val="1400"/>
              <a:buChar char="●"/>
            </a:pPr>
            <a:r>
              <a:rPr lang="en" sz="1400" b="1"/>
              <a:t>Size of garage in square feet</a:t>
            </a:r>
            <a:endParaRPr sz="1400" b="1"/>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191" name="Google Shape;191;p21"/>
          <p:cNvSpPr txBox="1">
            <a:spLocks noGrp="1"/>
          </p:cNvSpPr>
          <p:nvPr>
            <p:ph type="body" idx="1"/>
          </p:nvPr>
        </p:nvSpPr>
        <p:spPr>
          <a:xfrm>
            <a:off x="2973150" y="905388"/>
            <a:ext cx="5858100" cy="604200"/>
          </a:xfrm>
          <a:prstGeom prst="rect">
            <a:avLst/>
          </a:prstGeom>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Overall material and finish quality of the house</a:t>
            </a:r>
            <a:endParaRPr sz="1400" b="1"/>
          </a:p>
          <a:p>
            <a:pPr marL="457200" lvl="0" indent="-317500" algn="l" rtl="0">
              <a:spcBef>
                <a:spcPts val="0"/>
              </a:spcBef>
              <a:spcAft>
                <a:spcPts val="0"/>
              </a:spcAft>
              <a:buSzPts val="1400"/>
              <a:buChar char="●"/>
            </a:pPr>
            <a:r>
              <a:rPr lang="en" sz="1400"/>
              <a:t> </a:t>
            </a:r>
            <a:r>
              <a:rPr lang="en" sz="1400" b="1"/>
              <a:t>Exterior material quality</a:t>
            </a:r>
            <a:endParaRPr sz="1400" b="1"/>
          </a:p>
        </p:txBody>
      </p:sp>
      <p:sp>
        <p:nvSpPr>
          <p:cNvPr id="192" name="Google Shape;192;p21"/>
          <p:cNvSpPr txBox="1">
            <a:spLocks noGrp="1"/>
          </p:cNvSpPr>
          <p:nvPr>
            <p:ph type="title"/>
          </p:nvPr>
        </p:nvSpPr>
        <p:spPr>
          <a:xfrm>
            <a:off x="92850" y="42475"/>
            <a:ext cx="135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Findings</a:t>
            </a:r>
            <a:endParaRPr sz="1900" b="1">
              <a:solidFill>
                <a:schemeClr val="lt1"/>
              </a:solidFill>
            </a:endParaRPr>
          </a:p>
        </p:txBody>
      </p:sp>
      <p:sp>
        <p:nvSpPr>
          <p:cNvPr id="193" name="Google Shape;193;p21"/>
          <p:cNvSpPr/>
          <p:nvPr/>
        </p:nvSpPr>
        <p:spPr>
          <a:xfrm>
            <a:off x="-100" y="0"/>
            <a:ext cx="91440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txBox="1">
            <a:spLocks noGrp="1"/>
          </p:cNvSpPr>
          <p:nvPr>
            <p:ph type="title"/>
          </p:nvPr>
        </p:nvSpPr>
        <p:spPr>
          <a:xfrm>
            <a:off x="16650" y="42475"/>
            <a:ext cx="56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rPr>
              <a:t>4.  Findings</a:t>
            </a:r>
            <a:endParaRPr sz="1900" b="1">
              <a:solidFill>
                <a:schemeClr val="lt1"/>
              </a:solidFill>
            </a:endParaRPr>
          </a:p>
        </p:txBody>
      </p:sp>
      <p:sp>
        <p:nvSpPr>
          <p:cNvPr id="195" name="Google Shape;195;p21"/>
          <p:cNvSpPr txBox="1"/>
          <p:nvPr/>
        </p:nvSpPr>
        <p:spPr>
          <a:xfrm>
            <a:off x="3114475" y="3725825"/>
            <a:ext cx="1649100" cy="3612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00"/>
                </a:solidFill>
              </a:rPr>
              <a:t>Size Matters</a:t>
            </a:r>
            <a:endParaRPr sz="1800" b="1">
              <a:solidFill>
                <a:srgbClr val="FFFF00"/>
              </a:solidFill>
            </a:endParaRPr>
          </a:p>
        </p:txBody>
      </p:sp>
      <p:sp>
        <p:nvSpPr>
          <p:cNvPr id="196" name="Google Shape;196;p21"/>
          <p:cNvSpPr txBox="1"/>
          <p:nvPr/>
        </p:nvSpPr>
        <p:spPr>
          <a:xfrm>
            <a:off x="3249575" y="663725"/>
            <a:ext cx="1849500" cy="299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00"/>
                </a:solidFill>
              </a:rPr>
              <a:t>Quality Counts</a:t>
            </a:r>
            <a:endParaRPr sz="1800" b="1">
              <a:solidFill>
                <a:srgbClr val="FFFF00"/>
              </a:solidFill>
            </a:endParaRPr>
          </a:p>
        </p:txBody>
      </p:sp>
      <p:sp>
        <p:nvSpPr>
          <p:cNvPr id="197" name="Google Shape;197;p21"/>
          <p:cNvSpPr txBox="1"/>
          <p:nvPr/>
        </p:nvSpPr>
        <p:spPr>
          <a:xfrm>
            <a:off x="4039075" y="1835075"/>
            <a:ext cx="3033300" cy="361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00"/>
                </a:solidFill>
              </a:rPr>
              <a:t>Popular Neighbourhoods</a:t>
            </a:r>
            <a:endParaRPr sz="1800" b="1">
              <a:solidFill>
                <a:srgbClr val="FFFF00"/>
              </a:solidFill>
            </a:endParaRPr>
          </a:p>
        </p:txBody>
      </p:sp>
      <p:sp>
        <p:nvSpPr>
          <p:cNvPr id="198" name="Google Shape;198;p21"/>
          <p:cNvSpPr txBox="1"/>
          <p:nvPr/>
        </p:nvSpPr>
        <p:spPr>
          <a:xfrm>
            <a:off x="4143450" y="2836400"/>
            <a:ext cx="4169400" cy="361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00"/>
                </a:solidFill>
              </a:rPr>
              <a:t>When was property last renovated?</a:t>
            </a:r>
            <a:endParaRPr sz="1800" b="1">
              <a:solidFill>
                <a:srgbClr val="FFFF00"/>
              </a:solidFill>
            </a:endParaRPr>
          </a:p>
        </p:txBody>
      </p:sp>
      <p:cxnSp>
        <p:nvCxnSpPr>
          <p:cNvPr id="199" name="Google Shape;199;p21"/>
          <p:cNvCxnSpPr>
            <a:endCxn id="196" idx="1"/>
          </p:cNvCxnSpPr>
          <p:nvPr/>
        </p:nvCxnSpPr>
        <p:spPr>
          <a:xfrm rot="10800000" flipH="1">
            <a:off x="2660975" y="813275"/>
            <a:ext cx="588600" cy="896400"/>
          </a:xfrm>
          <a:prstGeom prst="straightConnector1">
            <a:avLst/>
          </a:prstGeom>
          <a:noFill/>
          <a:ln w="9525" cap="flat" cmpd="sng">
            <a:solidFill>
              <a:schemeClr val="dk2"/>
            </a:solidFill>
            <a:prstDash val="dash"/>
            <a:round/>
            <a:headEnd type="none" w="med" len="med"/>
            <a:tailEnd type="none" w="med" len="med"/>
          </a:ln>
        </p:spPr>
      </p:cxnSp>
      <p:cxnSp>
        <p:nvCxnSpPr>
          <p:cNvPr id="200" name="Google Shape;200;p21"/>
          <p:cNvCxnSpPr>
            <a:endCxn id="197" idx="1"/>
          </p:cNvCxnSpPr>
          <p:nvPr/>
        </p:nvCxnSpPr>
        <p:spPr>
          <a:xfrm rot="10800000" flipH="1">
            <a:off x="3114475" y="2015675"/>
            <a:ext cx="924600" cy="299100"/>
          </a:xfrm>
          <a:prstGeom prst="straightConnector1">
            <a:avLst/>
          </a:prstGeom>
          <a:noFill/>
          <a:ln w="9525" cap="flat" cmpd="sng">
            <a:solidFill>
              <a:schemeClr val="dk2"/>
            </a:solidFill>
            <a:prstDash val="dash"/>
            <a:round/>
            <a:headEnd type="none" w="med" len="med"/>
            <a:tailEnd type="none" w="med" len="med"/>
          </a:ln>
        </p:spPr>
      </p:cxnSp>
      <p:cxnSp>
        <p:nvCxnSpPr>
          <p:cNvPr id="201" name="Google Shape;201;p21"/>
          <p:cNvCxnSpPr>
            <a:endCxn id="198" idx="1"/>
          </p:cNvCxnSpPr>
          <p:nvPr/>
        </p:nvCxnSpPr>
        <p:spPr>
          <a:xfrm>
            <a:off x="3028050" y="2924300"/>
            <a:ext cx="1115400" cy="92700"/>
          </a:xfrm>
          <a:prstGeom prst="straightConnector1">
            <a:avLst/>
          </a:prstGeom>
          <a:noFill/>
          <a:ln w="9525" cap="flat" cmpd="sng">
            <a:solidFill>
              <a:schemeClr val="dk2"/>
            </a:solidFill>
            <a:prstDash val="dash"/>
            <a:round/>
            <a:headEnd type="none" w="med" len="med"/>
            <a:tailEnd type="none" w="med" len="med"/>
          </a:ln>
        </p:spPr>
      </p:cxnSp>
      <p:cxnSp>
        <p:nvCxnSpPr>
          <p:cNvPr id="202" name="Google Shape;202;p21"/>
          <p:cNvCxnSpPr>
            <a:endCxn id="195" idx="1"/>
          </p:cNvCxnSpPr>
          <p:nvPr/>
        </p:nvCxnSpPr>
        <p:spPr>
          <a:xfrm>
            <a:off x="2501875" y="3287525"/>
            <a:ext cx="612600" cy="618900"/>
          </a:xfrm>
          <a:prstGeom prst="straightConnector1">
            <a:avLst/>
          </a:prstGeom>
          <a:noFill/>
          <a:ln w="9525" cap="flat" cmpd="sng">
            <a:solidFill>
              <a:schemeClr val="dk2"/>
            </a:solidFill>
            <a:prstDash val="dash"/>
            <a:round/>
            <a:headEnd type="none" w="med" len="med"/>
            <a:tailEnd type="none" w="med" len="med"/>
          </a:ln>
        </p:spPr>
      </p:cxnSp>
      <p:sp>
        <p:nvSpPr>
          <p:cNvPr id="203" name="Google Shape;203;p21"/>
          <p:cNvSpPr txBox="1">
            <a:spLocks noGrp="1"/>
          </p:cNvSpPr>
          <p:nvPr>
            <p:ph type="body" idx="1"/>
          </p:nvPr>
        </p:nvSpPr>
        <p:spPr>
          <a:xfrm>
            <a:off x="3984100" y="2125625"/>
            <a:ext cx="4693800" cy="361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400" b="1"/>
              <a:t>Stone Brook Northridge preferred</a:t>
            </a:r>
            <a:endParaRPr sz="1400" b="1"/>
          </a:p>
        </p:txBody>
      </p:sp>
      <p:sp>
        <p:nvSpPr>
          <p:cNvPr id="204" name="Google Shape;204;p21"/>
          <p:cNvSpPr txBox="1">
            <a:spLocks noGrp="1"/>
          </p:cNvSpPr>
          <p:nvPr>
            <p:ph type="body" idx="1"/>
          </p:nvPr>
        </p:nvSpPr>
        <p:spPr>
          <a:xfrm>
            <a:off x="4102350" y="3137050"/>
            <a:ext cx="4693800" cy="361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400" b="1"/>
              <a:t>Remodel year (or construction date)</a:t>
            </a:r>
            <a:endParaRPr sz="1400" b="1"/>
          </a:p>
        </p:txBody>
      </p:sp>
      <p:sp>
        <p:nvSpPr>
          <p:cNvPr id="205" name="Google Shape;205;p21"/>
          <p:cNvSpPr txBox="1"/>
          <p:nvPr/>
        </p:nvSpPr>
        <p:spPr>
          <a:xfrm>
            <a:off x="1450350" y="4444350"/>
            <a:ext cx="1074600" cy="361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00"/>
                </a:solidFill>
              </a:rPr>
              <a:t>Garage</a:t>
            </a:r>
            <a:endParaRPr sz="2000" b="1">
              <a:solidFill>
                <a:srgbClr val="FFFF00"/>
              </a:solidFill>
            </a:endParaRPr>
          </a:p>
        </p:txBody>
      </p:sp>
      <p:cxnSp>
        <p:nvCxnSpPr>
          <p:cNvPr id="206" name="Google Shape;206;p21"/>
          <p:cNvCxnSpPr>
            <a:endCxn id="205" idx="0"/>
          </p:cNvCxnSpPr>
          <p:nvPr/>
        </p:nvCxnSpPr>
        <p:spPr>
          <a:xfrm flipH="1">
            <a:off x="1987650" y="3510750"/>
            <a:ext cx="168900" cy="9336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937</Words>
  <Application>Microsoft Office PowerPoint</Application>
  <PresentationFormat>On-screen Show (16:9)</PresentationFormat>
  <Paragraphs>165</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Oswald Regular</vt:lpstr>
      <vt:lpstr>Oswald</vt:lpstr>
      <vt:lpstr>Calibri</vt:lpstr>
      <vt:lpstr>Simple Light</vt:lpstr>
      <vt:lpstr>Ames Housing  Price Prediction</vt:lpstr>
      <vt:lpstr>Agenda</vt:lpstr>
      <vt:lpstr>Quantum Realty: New Direction</vt:lpstr>
      <vt:lpstr>Opening Statement</vt:lpstr>
      <vt:lpstr>2.  What goes into the AMES Housing Prices</vt:lpstr>
      <vt:lpstr>Data Cleaning</vt:lpstr>
      <vt:lpstr>3.  Analysis of Housing Data</vt:lpstr>
      <vt:lpstr>Feature Selection</vt:lpstr>
      <vt:lpstr>Findings</vt:lpstr>
      <vt:lpstr>Model Performance</vt:lpstr>
      <vt:lpstr>Findings</vt:lpstr>
      <vt:lpstr>Findings</vt:lpstr>
      <vt:lpstr>Findings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Price Prediction</dc:title>
  <dc:creator>Anonymous A</dc:creator>
  <cp:lastModifiedBy>Anonymous A</cp:lastModifiedBy>
  <cp:revision>2</cp:revision>
  <dcterms:modified xsi:type="dcterms:W3CDTF">2020-06-12T03:29:35Z</dcterms:modified>
</cp:coreProperties>
</file>